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handoutMasterIdLst>
    <p:handoutMasterId r:id="rId16"/>
  </p:handoutMasterIdLst>
  <p:sldIdLst>
    <p:sldId id="282" r:id="rId2"/>
    <p:sldId id="285" r:id="rId3"/>
    <p:sldId id="272" r:id="rId4"/>
    <p:sldId id="271" r:id="rId5"/>
    <p:sldId id="273" r:id="rId6"/>
    <p:sldId id="274" r:id="rId7"/>
    <p:sldId id="286" r:id="rId8"/>
    <p:sldId id="287" r:id="rId9"/>
    <p:sldId id="288" r:id="rId10"/>
    <p:sldId id="279" r:id="rId11"/>
    <p:sldId id="280" r:id="rId12"/>
    <p:sldId id="289" r:id="rId13"/>
    <p:sldId id="281" r:id="rId14"/>
  </p:sldIdLst>
  <p:sldSz cx="9144000" cy="5143500" type="screen16x9"/>
  <p:notesSz cx="7010400" cy="9296400"/>
  <p:defaultTextStyle>
    <a:defPPr>
      <a:defRPr lang="en-US"/>
    </a:defPPr>
    <a:lvl1pPr algn="l" defTabSz="457200" rtl="0" fontAlgn="base">
      <a:spcBef>
        <a:spcPct val="0"/>
      </a:spcBef>
      <a:spcAft>
        <a:spcPct val="0"/>
      </a:spcAft>
      <a:defRPr kern="1200">
        <a:solidFill>
          <a:schemeClr val="tx1"/>
        </a:solidFill>
        <a:latin typeface="Century Gothic"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entury Gothic"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entury Gothic"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entury Gothic"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entury Gothic" charset="0"/>
        <a:ea typeface="ＭＳ Ｐゴシック" charset="0"/>
        <a:cs typeface="ＭＳ Ｐゴシック" charset="0"/>
      </a:defRPr>
    </a:lvl5pPr>
    <a:lvl6pPr marL="2286000" algn="l" defTabSz="457200" rtl="0" eaLnBrk="1" latinLnBrk="0" hangingPunct="1">
      <a:defRPr kern="1200">
        <a:solidFill>
          <a:schemeClr val="tx1"/>
        </a:solidFill>
        <a:latin typeface="Century Gothic" charset="0"/>
        <a:ea typeface="ＭＳ Ｐゴシック" charset="0"/>
        <a:cs typeface="ＭＳ Ｐゴシック" charset="0"/>
      </a:defRPr>
    </a:lvl6pPr>
    <a:lvl7pPr marL="2743200" algn="l" defTabSz="457200" rtl="0" eaLnBrk="1" latinLnBrk="0" hangingPunct="1">
      <a:defRPr kern="1200">
        <a:solidFill>
          <a:schemeClr val="tx1"/>
        </a:solidFill>
        <a:latin typeface="Century Gothic" charset="0"/>
        <a:ea typeface="ＭＳ Ｐゴシック" charset="0"/>
        <a:cs typeface="ＭＳ Ｐゴシック" charset="0"/>
      </a:defRPr>
    </a:lvl7pPr>
    <a:lvl8pPr marL="3200400" algn="l" defTabSz="457200" rtl="0" eaLnBrk="1" latinLnBrk="0" hangingPunct="1">
      <a:defRPr kern="1200">
        <a:solidFill>
          <a:schemeClr val="tx1"/>
        </a:solidFill>
        <a:latin typeface="Century Gothic" charset="0"/>
        <a:ea typeface="ＭＳ Ｐゴシック" charset="0"/>
        <a:cs typeface="ＭＳ Ｐゴシック" charset="0"/>
      </a:defRPr>
    </a:lvl8pPr>
    <a:lvl9pPr marL="3657600" algn="l" defTabSz="457200" rtl="0" eaLnBrk="1" latinLnBrk="0" hangingPunct="1">
      <a:defRPr kern="1200">
        <a:solidFill>
          <a:schemeClr val="tx1"/>
        </a:solidFill>
        <a:latin typeface="Century Gothic" charset="0"/>
        <a:ea typeface="ＭＳ Ｐゴシック" charset="0"/>
        <a:cs typeface="ＭＳ Ｐゴシック" charset="0"/>
      </a:defRPr>
    </a:lvl9pPr>
  </p:defaultTextStyle>
  <p:extLst>
    <p:ext uri="{EFAFB233-063F-42B5-8137-9DF3F51BA10A}">
      <p15:sldGuideLst xmlns:p15="http://schemas.microsoft.com/office/powerpoint/2012/main" xmlns="">
        <p15:guide id="1" orient="horz" pos="1606">
          <p15:clr>
            <a:srgbClr val="A4A3A4"/>
          </p15:clr>
        </p15:guide>
        <p15:guide id="2" pos="2859">
          <p15:clr>
            <a:srgbClr val="A4A3A4"/>
          </p15:clr>
        </p15:guide>
        <p15:guide id="3" orient="horz" pos="652">
          <p15:clr>
            <a:srgbClr val="A4A3A4"/>
          </p15:clr>
        </p15:guide>
        <p15:guide id="4" pos="1623">
          <p15:clr>
            <a:srgbClr val="A4A3A4"/>
          </p15:clr>
        </p15:guide>
        <p15:guide id="5" orient="horz" pos="659">
          <p15:clr>
            <a:srgbClr val="A4A3A4"/>
          </p15:clr>
        </p15:guide>
        <p15:guide id="6" pos="2872">
          <p15:clr>
            <a:srgbClr val="A4A3A4"/>
          </p15:clr>
        </p15:guide>
        <p15:guide id="7" orient="horz" pos="2462">
          <p15:clr>
            <a:srgbClr val="A4A3A4"/>
          </p15:clr>
        </p15:guide>
        <p15:guide id="8" orient="horz" pos="654">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wayne" initials="w" lastIdx="19" clrIdx="0"/>
  <p:cmAuthor id="1" name="Layan Jawdat" initials="LJ" lastIdx="3" clrIdx="1">
    <p:extLst/>
  </p:cmAuthor>
  <p:cmAuthor id="2" name="Peter" initials="P" lastIdx="7" clrIdx="2"/>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4B1"/>
    <a:srgbClr val="747E80"/>
    <a:srgbClr val="00C8D7"/>
    <a:srgbClr val="00B7C5"/>
    <a:srgbClr val="00B4C1"/>
    <a:srgbClr val="FD9809"/>
    <a:srgbClr val="101B4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183" autoAdjust="0"/>
    <p:restoredTop sz="86898" autoAdjust="0"/>
  </p:normalViewPr>
  <p:slideViewPr>
    <p:cSldViewPr snapToGrid="0" snapToObjects="1" showGuides="1">
      <p:cViewPr>
        <p:scale>
          <a:sx n="144" d="100"/>
          <a:sy n="144" d="100"/>
        </p:scale>
        <p:origin x="-656" y="-1120"/>
      </p:cViewPr>
      <p:guideLst>
        <p:guide orient="horz" pos="1606"/>
        <p:guide orient="horz" pos="652"/>
        <p:guide orient="horz" pos="659"/>
        <p:guide orient="horz" pos="2462"/>
        <p:guide orient="horz" pos="654"/>
        <p:guide pos="2859"/>
        <p:guide pos="1623"/>
        <p:guide pos="2872"/>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notesMaster" Target="notesMasters/notesMaster1.xml"/><Relationship Id="rId16" Type="http://schemas.openxmlformats.org/officeDocument/2006/relationships/handoutMaster" Target="handoutMasters/handoutMaster1.xml"/><Relationship Id="rId17" Type="http://schemas.openxmlformats.org/officeDocument/2006/relationships/printerSettings" Target="printerSettings/printerSettings1.bin"/><Relationship Id="rId18" Type="http://schemas.openxmlformats.org/officeDocument/2006/relationships/commentAuthors" Target="commentAuthors.xml"/><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57D7BE70-BEA5-6D44-BE92-4AA876CDC2AF}" type="datetimeFigureOut">
              <a:rPr lang="en-US" smtClean="0"/>
              <a:pPr/>
              <a:t>6/29/17</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40E6AE14-8D11-444A-AB9E-8BEF553A22B2}" type="slidenum">
              <a:rPr lang="en-US" smtClean="0"/>
              <a:pPr/>
              <a:t>‹#›</a:t>
            </a:fld>
            <a:endParaRPr lang="en-US"/>
          </a:p>
        </p:txBody>
      </p:sp>
    </p:spTree>
    <p:extLst>
      <p:ext uri="{BB962C8B-B14F-4D97-AF65-F5344CB8AC3E}">
        <p14:creationId xmlns:p14="http://schemas.microsoft.com/office/powerpoint/2010/main" val="9096933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3177" tIns="46589" rIns="93177" bIns="46589" rtlCol="0"/>
          <a:lstStyle>
            <a:lvl1pPr algn="r">
              <a:defRPr sz="1200"/>
            </a:lvl1pPr>
          </a:lstStyle>
          <a:p>
            <a:fld id="{91D22D06-C997-4D8B-9F2E-D8A7BFDEA94A}" type="datetimeFigureOut">
              <a:rPr lang="en-US" smtClean="0"/>
              <a:pPr/>
              <a:t>6/29/17</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53199EC-C214-4B7D-B601-4270EF7511F2}" type="slidenum">
              <a:rPr lang="en-US" smtClean="0"/>
              <a:pPr/>
              <a:t>‹#›</a:t>
            </a:fld>
            <a:endParaRPr lang="en-US"/>
          </a:p>
        </p:txBody>
      </p:sp>
    </p:spTree>
    <p:extLst>
      <p:ext uri="{BB962C8B-B14F-4D97-AF65-F5344CB8AC3E}">
        <p14:creationId xmlns:p14="http://schemas.microsoft.com/office/powerpoint/2010/main" val="8575657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3199EC-C214-4B7D-B601-4270EF7511F2}" type="slidenum">
              <a:rPr lang="en-US" smtClean="0"/>
              <a:pPr/>
              <a:t>1</a:t>
            </a:fld>
            <a:endParaRPr lang="en-US"/>
          </a:p>
        </p:txBody>
      </p:sp>
    </p:spTree>
    <p:extLst>
      <p:ext uri="{BB962C8B-B14F-4D97-AF65-F5344CB8AC3E}">
        <p14:creationId xmlns:p14="http://schemas.microsoft.com/office/powerpoint/2010/main" val="38587860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entury Gothic" panose="020B0502020202020204" pitchFamily="34" charset="0"/>
                <a:ea typeface="+mn-ea"/>
                <a:cs typeface="+mn-cs"/>
              </a:rPr>
              <a:t>By the time you are ready for your closing day, all of the behind-the-scenes work has been completed. </a:t>
            </a:r>
          </a:p>
          <a:p>
            <a:r>
              <a:rPr lang="en-US" sz="1200" kern="1200" dirty="0" smtClean="0">
                <a:solidFill>
                  <a:schemeClr val="tx1"/>
                </a:solidFill>
                <a:effectLst/>
                <a:latin typeface="Century Gothic" panose="020B0502020202020204" pitchFamily="34" charset="0"/>
                <a:ea typeface="+mn-ea"/>
                <a:cs typeface="+mn-cs"/>
              </a:rPr>
              <a:t> </a:t>
            </a:r>
          </a:p>
          <a:p>
            <a:r>
              <a:rPr lang="en-US" sz="1200" kern="1200" dirty="0" smtClean="0">
                <a:solidFill>
                  <a:schemeClr val="tx1"/>
                </a:solidFill>
                <a:effectLst/>
                <a:latin typeface="Century Gothic" panose="020B0502020202020204" pitchFamily="34" charset="0"/>
                <a:ea typeface="+mn-ea"/>
                <a:cs typeface="+mn-cs"/>
              </a:rPr>
              <a:t>There are only a few things that could delay your closing: </a:t>
            </a:r>
          </a:p>
          <a:p>
            <a:pPr marL="171450" indent="-171450">
              <a:buFont typeface="Arial" panose="020B0604020202020204" pitchFamily="34" charset="0"/>
              <a:buChar char="•"/>
            </a:pPr>
            <a:r>
              <a:rPr lang="en-US" sz="1200" kern="1200" dirty="0" smtClean="0">
                <a:solidFill>
                  <a:schemeClr val="tx1"/>
                </a:solidFill>
                <a:effectLst/>
                <a:latin typeface="Century Gothic" panose="020B0502020202020204" pitchFamily="34" charset="0"/>
                <a:ea typeface="+mn-ea"/>
                <a:cs typeface="+mn-cs"/>
              </a:rPr>
              <a:t>The basic loan product changes (i.e. if you switch from a fixed-rate mortgage to an adjustable rate mortgage, or to a loan with interest-only payments).</a:t>
            </a:r>
          </a:p>
          <a:p>
            <a:pPr marL="171450" indent="-171450">
              <a:buFont typeface="Arial" panose="020B0604020202020204" pitchFamily="34" charset="0"/>
              <a:buChar char="•"/>
            </a:pPr>
            <a:r>
              <a:rPr lang="en-US" sz="1200" kern="1200" dirty="0" smtClean="0">
                <a:solidFill>
                  <a:schemeClr val="tx1"/>
                </a:solidFill>
                <a:effectLst/>
                <a:latin typeface="Century Gothic" panose="020B0502020202020204" pitchFamily="34" charset="0"/>
                <a:ea typeface="+mn-ea"/>
                <a:cs typeface="+mn-cs"/>
              </a:rPr>
              <a:t>Annual percentage rate (APR) increases by more than 1/8 percent for fixed-rate loans or 1/4 of a percent for adjustable loans. </a:t>
            </a:r>
          </a:p>
          <a:p>
            <a:pPr marL="171450" indent="-171450">
              <a:buFont typeface="Arial" panose="020B0604020202020204" pitchFamily="34" charset="0"/>
              <a:buChar char="•"/>
            </a:pPr>
            <a:r>
              <a:rPr lang="en-US" sz="1200" kern="1200" dirty="0" smtClean="0">
                <a:solidFill>
                  <a:schemeClr val="tx1"/>
                </a:solidFill>
                <a:effectLst/>
                <a:latin typeface="Century Gothic" panose="020B0502020202020204" pitchFamily="34" charset="0"/>
                <a:ea typeface="+mn-ea"/>
                <a:cs typeface="+mn-cs"/>
              </a:rPr>
              <a:t>A pre-payment penalty is added, making it expensive to refinance or sell the property.</a:t>
            </a:r>
          </a:p>
          <a:p>
            <a:endParaRPr lang="en-US" dirty="0" smtClean="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EA11FA92-21E2-7442-95DB-9C7AF3B9450C}" type="slidenum">
              <a:rPr lang="en-US" smtClean="0"/>
              <a:pPr/>
              <a:t>10</a:t>
            </a:fld>
            <a:endParaRPr lang="en-US"/>
          </a:p>
        </p:txBody>
      </p:sp>
    </p:spTree>
    <p:extLst>
      <p:ext uri="{BB962C8B-B14F-4D97-AF65-F5344CB8AC3E}">
        <p14:creationId xmlns:p14="http://schemas.microsoft.com/office/powerpoint/2010/main" val="39941324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entury Gothic" panose="020B0502020202020204" pitchFamily="34" charset="0"/>
                <a:ea typeface="+mn-ea"/>
                <a:cs typeface="+mn-cs"/>
              </a:rPr>
              <a:t>On the day of closing, you will go to the closing agent’s office and sign many documents. But it’s all worth it, because once you do, the home is legally yours!</a:t>
            </a:r>
          </a:p>
          <a:p>
            <a:r>
              <a:rPr lang="en-US" sz="1200" kern="1200" dirty="0" smtClean="0">
                <a:solidFill>
                  <a:schemeClr val="tx1"/>
                </a:solidFill>
                <a:effectLst/>
                <a:latin typeface="Century Gothic" panose="020B0502020202020204" pitchFamily="34" charset="0"/>
                <a:ea typeface="+mn-ea"/>
                <a:cs typeface="+mn-cs"/>
              </a:rPr>
              <a:t> </a:t>
            </a:r>
          </a:p>
          <a:p>
            <a:r>
              <a:rPr lang="en-US" sz="1200" kern="1200" dirty="0" smtClean="0">
                <a:solidFill>
                  <a:schemeClr val="tx1"/>
                </a:solidFill>
                <a:effectLst/>
                <a:latin typeface="Century Gothic" panose="020B0502020202020204" pitchFamily="34" charset="0"/>
                <a:ea typeface="+mn-ea"/>
                <a:cs typeface="+mn-cs"/>
              </a:rPr>
              <a:t>After closing, while you’re unpacking boxes, the settlement or escrow agent will transfer the funds to all of the parties who provided services in connection with your closings. </a:t>
            </a:r>
          </a:p>
          <a:p>
            <a:r>
              <a:rPr lang="en-US" sz="1200" kern="1200" dirty="0" smtClean="0">
                <a:solidFill>
                  <a:schemeClr val="tx1"/>
                </a:solidFill>
                <a:effectLst/>
                <a:latin typeface="Century Gothic" panose="020B0502020202020204" pitchFamily="34" charset="0"/>
                <a:ea typeface="+mn-ea"/>
                <a:cs typeface="+mn-cs"/>
              </a:rPr>
              <a:t> </a:t>
            </a:r>
          </a:p>
          <a:p>
            <a:r>
              <a:rPr lang="en-US" sz="1200" kern="1200" dirty="0" smtClean="0">
                <a:solidFill>
                  <a:schemeClr val="tx1"/>
                </a:solidFill>
                <a:effectLst/>
                <a:latin typeface="Century Gothic" panose="020B0502020202020204" pitchFamily="34" charset="0"/>
                <a:ea typeface="+mn-ea"/>
                <a:cs typeface="+mn-cs"/>
              </a:rPr>
              <a:t>The closing agent also records the documents in the county records. Generally, you don’t have to be involved in any of this, because your settlement or escrow agent coordinates everything. </a:t>
            </a:r>
          </a:p>
          <a:p>
            <a:r>
              <a:rPr lang="en-US" sz="1200" kern="1200" dirty="0" smtClean="0">
                <a:solidFill>
                  <a:schemeClr val="tx1"/>
                </a:solidFill>
                <a:effectLst/>
                <a:latin typeface="Century Gothic" panose="020B0502020202020204" pitchFamily="34" charset="0"/>
                <a:ea typeface="+mn-ea"/>
                <a:cs typeface="+mn-cs"/>
              </a:rPr>
              <a:t> </a:t>
            </a:r>
          </a:p>
          <a:p>
            <a:r>
              <a:rPr lang="en-US" sz="1200" kern="1200" dirty="0" smtClean="0">
                <a:solidFill>
                  <a:schemeClr val="tx1"/>
                </a:solidFill>
                <a:effectLst/>
                <a:latin typeface="Century Gothic" panose="020B0502020202020204" pitchFamily="34" charset="0"/>
                <a:ea typeface="+mn-ea"/>
                <a:cs typeface="+mn-cs"/>
              </a:rPr>
              <a:t>With the right real estate agent, closing agent and owner’s title insurance, you can rest assured and buy your home with confidence.</a:t>
            </a:r>
          </a:p>
          <a:p>
            <a:endParaRPr lang="en-US"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EA11FA92-21E2-7442-95DB-9C7AF3B9450C}" type="slidenum">
              <a:rPr lang="en-US" smtClean="0"/>
              <a:pPr/>
              <a:t>11</a:t>
            </a:fld>
            <a:endParaRPr lang="en-US"/>
          </a:p>
        </p:txBody>
      </p:sp>
    </p:spTree>
    <p:extLst>
      <p:ext uri="{BB962C8B-B14F-4D97-AF65-F5344CB8AC3E}">
        <p14:creationId xmlns:p14="http://schemas.microsoft.com/office/powerpoint/2010/main" val="22222075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Century Gothic" panose="020B0502020202020204" pitchFamily="34" charset="0"/>
              </a:rPr>
              <a:t>Now</a:t>
            </a:r>
            <a:r>
              <a:rPr lang="en-US" baseline="0" dirty="0" smtClean="0">
                <a:latin typeface="Century Gothic" panose="020B0502020202020204" pitchFamily="34" charset="0"/>
              </a:rPr>
              <a:t> that you are all settled into your new home, don’t forget to check the mail for your owner’s title insurance policy. It’s your written record that your property is protected. </a:t>
            </a:r>
          </a:p>
          <a:p>
            <a:endParaRPr lang="en-US" baseline="0" dirty="0" smtClean="0">
              <a:latin typeface="Century Gothic" panose="020B0502020202020204" pitchFamily="34" charset="0"/>
            </a:endParaRPr>
          </a:p>
          <a:p>
            <a:r>
              <a:rPr lang="en-US" baseline="0" smtClean="0">
                <a:latin typeface="Century Gothic" panose="020B0502020202020204" pitchFamily="34" charset="0"/>
              </a:rPr>
              <a:t>ENJOY!</a:t>
            </a:r>
            <a:endParaRPr lang="en-US"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EA11FA92-21E2-7442-95DB-9C7AF3B9450C}" type="slidenum">
              <a:rPr lang="en-US" smtClean="0"/>
              <a:pPr/>
              <a:t>12</a:t>
            </a:fld>
            <a:endParaRPr lang="en-US"/>
          </a:p>
        </p:txBody>
      </p:sp>
    </p:spTree>
    <p:extLst>
      <p:ext uri="{BB962C8B-B14F-4D97-AF65-F5344CB8AC3E}">
        <p14:creationId xmlns:p14="http://schemas.microsoft.com/office/powerpoint/2010/main" val="17125047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3199EC-C214-4B7D-B601-4270EF7511F2}" type="slidenum">
              <a:rPr lang="en-US" smtClean="0"/>
              <a:pPr/>
              <a:t>13</a:t>
            </a:fld>
            <a:endParaRPr lang="en-US"/>
          </a:p>
        </p:txBody>
      </p:sp>
    </p:spTree>
    <p:extLst>
      <p:ext uri="{BB962C8B-B14F-4D97-AF65-F5344CB8AC3E}">
        <p14:creationId xmlns:p14="http://schemas.microsoft.com/office/powerpoint/2010/main" val="2024468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entury Gothic" panose="020B0502020202020204" pitchFamily="34" charset="0"/>
              </a:rPr>
              <a:t>Buying a home is an exciting time, but it can sometimes be confusing or even frustrating </a:t>
            </a:r>
            <a:r>
              <a:rPr lang="en-US" dirty="0" smtClean="0">
                <a:latin typeface="Century Gothic" panose="020B0502020202020204" pitchFamily="34" charset="0"/>
              </a:rPr>
              <a:t>to finalize the transaction. </a:t>
            </a:r>
          </a:p>
          <a:p>
            <a:pPr defTabSz="465887">
              <a:defRPr/>
            </a:pPr>
            <a:endParaRPr lang="en-US" dirty="0">
              <a:latin typeface="Century Gothic" panose="020B0502020202020204" pitchFamily="34" charset="0"/>
            </a:endParaRPr>
          </a:p>
          <a:p>
            <a:pPr defTabSz="465887">
              <a:defRPr/>
            </a:pPr>
            <a:r>
              <a:rPr lang="en-US" dirty="0">
                <a:latin typeface="Century Gothic" panose="020B0502020202020204" pitchFamily="34" charset="0"/>
              </a:rPr>
              <a:t>The safe and efficient transfer of real estate involves a number of steps. </a:t>
            </a:r>
          </a:p>
          <a:p>
            <a:pPr defTabSz="465887">
              <a:defRPr/>
            </a:pPr>
            <a:endParaRPr lang="en-US" dirty="0">
              <a:latin typeface="Century Gothic" panose="020B0502020202020204" pitchFamily="34" charset="0"/>
            </a:endParaRPr>
          </a:p>
          <a:p>
            <a:pPr defTabSz="465887">
              <a:defRPr/>
            </a:pPr>
            <a:r>
              <a:rPr lang="en-US" dirty="0">
                <a:latin typeface="Century Gothic" panose="020B0502020202020204" pitchFamily="34" charset="0"/>
              </a:rPr>
              <a:t>This homebuyer checklist will help you buy your home with confidence. </a:t>
            </a:r>
          </a:p>
          <a:p>
            <a:endParaRPr lang="en-US"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CDBEF085-D885-420E-B501-B0D590B64EA3}" type="slidenum">
              <a:rPr lang="en-US" smtClean="0"/>
              <a:pPr/>
              <a:t>2</a:t>
            </a:fld>
            <a:endParaRPr lang="en-US"/>
          </a:p>
        </p:txBody>
      </p:sp>
    </p:spTree>
    <p:extLst>
      <p:ext uri="{BB962C8B-B14F-4D97-AF65-F5344CB8AC3E}">
        <p14:creationId xmlns:p14="http://schemas.microsoft.com/office/powerpoint/2010/main" val="1916393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entury Gothic" panose="020B0502020202020204" pitchFamily="34" charset="0"/>
                <a:ea typeface="+mn-ea"/>
                <a:cs typeface="+mn-cs"/>
              </a:rPr>
              <a:t>The first step in buying a home is determining your budget. Calculate how much you can afford—you’ll want to factor in additional costs that are necessary when buying a home. Each homebuyer’s situation is unique, so you will want to work with your Realtor</a:t>
            </a:r>
            <a:r>
              <a:rPr lang="en-US" sz="1200" kern="1200" baseline="30000" dirty="0" smtClean="0">
                <a:solidFill>
                  <a:schemeClr val="tx1"/>
                </a:solidFill>
                <a:effectLst/>
                <a:latin typeface="Century Gothic" panose="020B0502020202020204" pitchFamily="34" charset="0"/>
                <a:ea typeface="+mn-ea"/>
                <a:cs typeface="+mn-cs"/>
              </a:rPr>
              <a:t>®</a:t>
            </a:r>
            <a:r>
              <a:rPr lang="en-US" sz="1200" kern="1200" dirty="0" smtClean="0">
                <a:solidFill>
                  <a:schemeClr val="tx1"/>
                </a:solidFill>
                <a:effectLst/>
                <a:latin typeface="Century Gothic" panose="020B0502020202020204" pitchFamily="34" charset="0"/>
                <a:ea typeface="+mn-ea"/>
                <a:cs typeface="+mn-cs"/>
              </a:rPr>
              <a:t> and lender to determine your budget. </a:t>
            </a:r>
          </a:p>
          <a:p>
            <a:r>
              <a:rPr lang="en-US" sz="1200" kern="1200" dirty="0" smtClean="0">
                <a:solidFill>
                  <a:schemeClr val="tx1"/>
                </a:solidFill>
                <a:effectLst/>
                <a:latin typeface="Century Gothic" panose="020B0502020202020204" pitchFamily="34" charset="0"/>
                <a:ea typeface="+mn-ea"/>
                <a:cs typeface="+mn-cs"/>
              </a:rPr>
              <a:t> </a:t>
            </a:r>
          </a:p>
          <a:p>
            <a:r>
              <a:rPr lang="en-US" sz="1200" kern="1200" dirty="0" smtClean="0">
                <a:solidFill>
                  <a:schemeClr val="tx1"/>
                </a:solidFill>
                <a:effectLst/>
                <a:latin typeface="Century Gothic" panose="020B0502020202020204" pitchFamily="34" charset="0"/>
                <a:ea typeface="+mn-ea"/>
                <a:cs typeface="+mn-cs"/>
              </a:rPr>
              <a:t>For example, if your down payment is less than 20% of the home’s estimated value, your lender will likely require that you purchase private mortgage insurance (PMI). This helps mitigate the risk that the lender is taking, and the cost is simply added to your monthly mortgage payment.</a:t>
            </a:r>
          </a:p>
          <a:p>
            <a:r>
              <a:rPr lang="en-US" sz="1200" kern="1200" dirty="0" smtClean="0">
                <a:solidFill>
                  <a:schemeClr val="tx1"/>
                </a:solidFill>
                <a:effectLst/>
                <a:latin typeface="Century Gothic" panose="020B0502020202020204" pitchFamily="34" charset="0"/>
                <a:ea typeface="+mn-ea"/>
                <a:cs typeface="+mn-cs"/>
              </a:rPr>
              <a:t> </a:t>
            </a:r>
          </a:p>
          <a:p>
            <a:r>
              <a:rPr lang="en-US" sz="1200" kern="1200" dirty="0" smtClean="0">
                <a:solidFill>
                  <a:schemeClr val="tx1"/>
                </a:solidFill>
                <a:effectLst/>
                <a:latin typeface="Century Gothic" panose="020B0502020202020204" pitchFamily="34" charset="0"/>
                <a:ea typeface="+mn-ea"/>
                <a:cs typeface="+mn-cs"/>
              </a:rPr>
              <a:t>Closing costs include the title search, title insurance and other legal fees. The amount will vary based on the value of your home, but on average you can expect closing costs to be a few thousand dollars, or 2%–5% of the value of your home. </a:t>
            </a:r>
          </a:p>
          <a:p>
            <a:pPr defTabSz="465887">
              <a:defRPr/>
            </a:pPr>
            <a:endParaRPr lang="en-US" dirty="0">
              <a:latin typeface="Century Gothic" panose="020B0502020202020204" pitchFamily="34" charset="0"/>
            </a:endParaRPr>
          </a:p>
          <a:p>
            <a:pPr defTabSz="465887">
              <a:defRPr/>
            </a:pPr>
            <a:endParaRPr lang="en-US"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CDBEF085-D885-420E-B501-B0D590B64EA3}" type="slidenum">
              <a:rPr lang="en-US" smtClean="0"/>
              <a:pPr/>
              <a:t>3</a:t>
            </a:fld>
            <a:endParaRPr lang="en-US"/>
          </a:p>
        </p:txBody>
      </p:sp>
    </p:spTree>
    <p:extLst>
      <p:ext uri="{BB962C8B-B14F-4D97-AF65-F5344CB8AC3E}">
        <p14:creationId xmlns:p14="http://schemas.microsoft.com/office/powerpoint/2010/main" val="915829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a:latin typeface="Century Gothic" panose="020B0502020202020204" pitchFamily="34" charset="0"/>
              </a:rPr>
              <a:t>Before you decide which home you will buy</a:t>
            </a:r>
            <a:r>
              <a:rPr lang="en-US" dirty="0" smtClean="0">
                <a:latin typeface="Century Gothic" panose="020B0502020202020204" pitchFamily="34" charset="0"/>
              </a:rPr>
              <a:t>, select your lender and provide</a:t>
            </a:r>
            <a:r>
              <a:rPr lang="en-US" baseline="0" dirty="0" smtClean="0">
                <a:latin typeface="Century Gothic" panose="020B0502020202020204" pitchFamily="34" charset="0"/>
              </a:rPr>
              <a:t> the financial information so you know your price range. </a:t>
            </a:r>
          </a:p>
          <a:p>
            <a:pPr defTabSz="465887">
              <a:defRPr/>
            </a:pPr>
            <a:endParaRPr lang="en-US" baseline="0" dirty="0" smtClean="0">
              <a:latin typeface="Century Gothic" panose="020B0502020202020204" pitchFamily="34" charset="0"/>
            </a:endParaRPr>
          </a:p>
          <a:p>
            <a:pPr defTabSz="465887">
              <a:defRPr/>
            </a:pPr>
            <a:r>
              <a:rPr lang="en-US" baseline="0" dirty="0" smtClean="0">
                <a:latin typeface="Century Gothic" panose="020B0502020202020204" pitchFamily="34" charset="0"/>
              </a:rPr>
              <a:t>I</a:t>
            </a:r>
            <a:r>
              <a:rPr lang="en-US" dirty="0" smtClean="0">
                <a:latin typeface="Century Gothic" panose="020B0502020202020204" pitchFamily="34" charset="0"/>
              </a:rPr>
              <a:t>t pays to get pre-approved </a:t>
            </a:r>
            <a:r>
              <a:rPr lang="en-US" dirty="0">
                <a:latin typeface="Century Gothic" panose="020B0502020202020204" pitchFamily="34" charset="0"/>
              </a:rPr>
              <a:t>for your loan. </a:t>
            </a:r>
          </a:p>
          <a:p>
            <a:pPr defTabSz="465887">
              <a:defRPr/>
            </a:pPr>
            <a:endParaRPr lang="en-US" dirty="0">
              <a:latin typeface="Century Gothic" panose="020B0502020202020204" pitchFamily="34" charset="0"/>
            </a:endParaRPr>
          </a:p>
          <a:p>
            <a:pPr defTabSz="465887">
              <a:defRPr/>
            </a:pPr>
            <a:r>
              <a:rPr lang="en-US" dirty="0">
                <a:latin typeface="Century Gothic" panose="020B0502020202020204" pitchFamily="34" charset="0"/>
              </a:rPr>
              <a:t>That way, you can save time getting your offer accepted by the seller.</a:t>
            </a:r>
            <a:endParaRPr lang="en-US" dirty="0" smtClean="0">
              <a:latin typeface="Century Gothic" panose="020B0502020202020204" pitchFamily="34" charset="0"/>
            </a:endParaRPr>
          </a:p>
          <a:p>
            <a:endParaRPr lang="en-US" dirty="0" smtClean="0">
              <a:latin typeface="Century Gothic" panose="020B0502020202020204" pitchFamily="34" charset="0"/>
            </a:endParaRPr>
          </a:p>
          <a:p>
            <a:pPr defTabSz="931774">
              <a:defRPr/>
            </a:pPr>
            <a:r>
              <a:rPr lang="en-US" dirty="0">
                <a:latin typeface="Century Gothic" panose="020B0502020202020204" pitchFamily="34" charset="0"/>
              </a:rPr>
              <a:t>Once you do, it’s time to find the home that’s right for you. </a:t>
            </a:r>
            <a:endParaRPr lang="en-US" dirty="0" smtClean="0">
              <a:latin typeface="Century Gothic" panose="020B0502020202020204" pitchFamily="34" charset="0"/>
            </a:endParaRPr>
          </a:p>
          <a:p>
            <a:endParaRPr lang="en-US"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CDBEF085-D885-420E-B501-B0D590B64EA3}" type="slidenum">
              <a:rPr lang="en-US" smtClean="0"/>
              <a:pPr/>
              <a:t>4</a:t>
            </a:fld>
            <a:endParaRPr lang="en-US"/>
          </a:p>
        </p:txBody>
      </p:sp>
    </p:spTree>
    <p:extLst>
      <p:ext uri="{BB962C8B-B14F-4D97-AF65-F5344CB8AC3E}">
        <p14:creationId xmlns:p14="http://schemas.microsoft.com/office/powerpoint/2010/main" val="10936305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a:latin typeface="Century Gothic" panose="020B0502020202020204" pitchFamily="34" charset="0"/>
              </a:rPr>
              <a:t>Starting the search for your new home can be exhilarating and a bit overwhelming. That’s why </a:t>
            </a:r>
            <a:r>
              <a:rPr lang="en-US" dirty="0" smtClean="0">
                <a:latin typeface="Century Gothic" panose="020B0502020202020204" pitchFamily="34" charset="0"/>
              </a:rPr>
              <a:t>real</a:t>
            </a:r>
            <a:r>
              <a:rPr lang="en-US" baseline="0" dirty="0" smtClean="0">
                <a:latin typeface="Century Gothic" panose="020B0502020202020204" pitchFamily="34" charset="0"/>
              </a:rPr>
              <a:t> estate agents</a:t>
            </a:r>
            <a:r>
              <a:rPr lang="en-US" dirty="0" smtClean="0">
                <a:latin typeface="Century Gothic" panose="020B0502020202020204" pitchFamily="34" charset="0"/>
              </a:rPr>
              <a:t> </a:t>
            </a:r>
            <a:r>
              <a:rPr lang="en-US" dirty="0">
                <a:latin typeface="Century Gothic" panose="020B0502020202020204" pitchFamily="34" charset="0"/>
              </a:rPr>
              <a:t>are so important. They can help you weigh your options and select the home that best suits your needs. </a:t>
            </a:r>
          </a:p>
          <a:p>
            <a:pPr defTabSz="465887">
              <a:defRPr/>
            </a:pPr>
            <a:endParaRPr lang="en-US" dirty="0" smtClean="0">
              <a:latin typeface="Century Gothic" panose="020B0502020202020204" pitchFamily="34" charset="0"/>
            </a:endParaRPr>
          </a:p>
          <a:p>
            <a:pPr defTabSz="465887">
              <a:defRPr/>
            </a:pPr>
            <a:r>
              <a:rPr lang="en-US" dirty="0">
                <a:latin typeface="Century Gothic" panose="020B0502020202020204" pitchFamily="34" charset="0"/>
              </a:rPr>
              <a:t>Your </a:t>
            </a:r>
            <a:r>
              <a:rPr lang="en-US" dirty="0" smtClean="0">
                <a:latin typeface="Century Gothic" panose="020B0502020202020204" pitchFamily="34" charset="0"/>
              </a:rPr>
              <a:t>real</a:t>
            </a:r>
            <a:r>
              <a:rPr lang="en-US" baseline="0" dirty="0" smtClean="0">
                <a:latin typeface="Century Gothic" panose="020B0502020202020204" pitchFamily="34" charset="0"/>
              </a:rPr>
              <a:t> estate agent</a:t>
            </a:r>
            <a:r>
              <a:rPr lang="en-US" dirty="0" smtClean="0">
                <a:latin typeface="Century Gothic" panose="020B0502020202020204" pitchFamily="34" charset="0"/>
              </a:rPr>
              <a:t> </a:t>
            </a:r>
            <a:r>
              <a:rPr lang="en-US" dirty="0">
                <a:latin typeface="Century Gothic" panose="020B0502020202020204" pitchFamily="34" charset="0"/>
              </a:rPr>
              <a:t>likely has access to homes that may not be listed online, giving you an advantage over someone shopping for a home on their own. Many homebuyers choose to set aside a few hours each weekend and visit multiple homes with their </a:t>
            </a:r>
            <a:r>
              <a:rPr lang="en-US" dirty="0" smtClean="0">
                <a:latin typeface="Century Gothic" panose="020B0502020202020204" pitchFamily="34" charset="0"/>
              </a:rPr>
              <a:t>real</a:t>
            </a:r>
            <a:r>
              <a:rPr lang="en-US" baseline="0" dirty="0" smtClean="0">
                <a:latin typeface="Century Gothic" panose="020B0502020202020204" pitchFamily="34" charset="0"/>
              </a:rPr>
              <a:t> estate agent</a:t>
            </a:r>
            <a:r>
              <a:rPr lang="en-US" dirty="0" smtClean="0">
                <a:latin typeface="Century Gothic" panose="020B0502020202020204" pitchFamily="34" charset="0"/>
              </a:rPr>
              <a:t>. It helps speed up the process and allows you to compare your options while in the same state of mind. </a:t>
            </a:r>
            <a:endParaRPr lang="en-US" dirty="0">
              <a:latin typeface="Century Gothic" panose="020B0502020202020204" pitchFamily="34" charset="0"/>
            </a:endParaRPr>
          </a:p>
          <a:p>
            <a:pPr defTabSz="465887">
              <a:defRPr/>
            </a:pPr>
            <a:endParaRPr lang="en-US" dirty="0" smtClean="0">
              <a:latin typeface="Century Gothic" panose="020B0502020202020204" pitchFamily="34" charset="0"/>
            </a:endParaRPr>
          </a:p>
          <a:p>
            <a:r>
              <a:rPr lang="en-US" dirty="0" smtClean="0">
                <a:latin typeface="Century Gothic" panose="020B0502020202020204" pitchFamily="34" charset="0"/>
              </a:rPr>
              <a:t>A real</a:t>
            </a:r>
            <a:r>
              <a:rPr lang="en-US" baseline="0" dirty="0" smtClean="0">
                <a:latin typeface="Century Gothic" panose="020B0502020202020204" pitchFamily="34" charset="0"/>
              </a:rPr>
              <a:t> estate agent</a:t>
            </a:r>
            <a:r>
              <a:rPr lang="en-US" dirty="0" smtClean="0">
                <a:latin typeface="Century Gothic" panose="020B0502020202020204" pitchFamily="34" charset="0"/>
              </a:rPr>
              <a:t> can also share comparison homes (comps) in the neighborhoods that you’re searching. This will to give you a better idea of what market value is, and the going price for similar homes on your list.  In </a:t>
            </a:r>
            <a:r>
              <a:rPr lang="en-US" dirty="0">
                <a:latin typeface="Century Gothic" panose="020B0502020202020204" pitchFamily="34" charset="0"/>
              </a:rPr>
              <a:t>your spare time, you can also tour open houses that pique your interest. </a:t>
            </a:r>
            <a:r>
              <a:rPr lang="en-US" dirty="0" smtClean="0">
                <a:latin typeface="Century Gothic" panose="020B0502020202020204" pitchFamily="34" charset="0"/>
              </a:rPr>
              <a:t>Ask</a:t>
            </a:r>
            <a:r>
              <a:rPr lang="en-US" baseline="0" dirty="0" smtClean="0">
                <a:latin typeface="Century Gothic" panose="020B0502020202020204" pitchFamily="34" charset="0"/>
              </a:rPr>
              <a:t> your real estate agent about open houses, or </a:t>
            </a:r>
            <a:r>
              <a:rPr lang="en-US" dirty="0" smtClean="0">
                <a:latin typeface="Century Gothic" panose="020B0502020202020204" pitchFamily="34" charset="0"/>
              </a:rPr>
              <a:t>use one of</a:t>
            </a:r>
            <a:r>
              <a:rPr lang="en-US" baseline="0" dirty="0" smtClean="0">
                <a:latin typeface="Century Gothic" panose="020B0502020202020204" pitchFamily="34" charset="0"/>
              </a:rPr>
              <a:t> the </a:t>
            </a:r>
            <a:r>
              <a:rPr lang="en-US" dirty="0" smtClean="0">
                <a:latin typeface="Century Gothic" panose="020B0502020202020204" pitchFamily="34" charset="0"/>
              </a:rPr>
              <a:t>several </a:t>
            </a:r>
            <a:r>
              <a:rPr lang="en-US" dirty="0">
                <a:latin typeface="Century Gothic" panose="020B0502020202020204" pitchFamily="34" charset="0"/>
              </a:rPr>
              <a:t>convenient mobile apps </a:t>
            </a:r>
            <a:r>
              <a:rPr lang="en-US" dirty="0" smtClean="0">
                <a:latin typeface="Century Gothic" panose="020B0502020202020204" pitchFamily="34" charset="0"/>
              </a:rPr>
              <a:t>out there that </a:t>
            </a:r>
            <a:r>
              <a:rPr lang="en-US" dirty="0">
                <a:latin typeface="Century Gothic" panose="020B0502020202020204" pitchFamily="34" charset="0"/>
              </a:rPr>
              <a:t>will tell you if there are live open houses happening near you at </a:t>
            </a:r>
            <a:r>
              <a:rPr lang="en-US" dirty="0" smtClean="0">
                <a:latin typeface="Century Gothic" panose="020B0502020202020204" pitchFamily="34" charset="0"/>
              </a:rPr>
              <a:t>any time</a:t>
            </a:r>
            <a:r>
              <a:rPr lang="en-US" dirty="0">
                <a:latin typeface="Century Gothic" panose="020B0502020202020204" pitchFamily="34" charset="0"/>
              </a:rPr>
              <a:t>. </a:t>
            </a:r>
            <a:endParaRPr lang="en-US" dirty="0" smtClean="0">
              <a:latin typeface="Century Gothic" panose="020B0502020202020204" pitchFamily="34" charset="0"/>
            </a:endParaRPr>
          </a:p>
          <a:p>
            <a:pPr defTabSz="465887">
              <a:defRPr/>
            </a:pPr>
            <a:endParaRPr lang="en-US" dirty="0" smtClean="0">
              <a:latin typeface="Century Gothic" panose="020B0502020202020204" pitchFamily="34" charset="0"/>
            </a:endParaRPr>
          </a:p>
          <a:p>
            <a:pPr defTabSz="465887">
              <a:defRPr/>
            </a:pPr>
            <a:endParaRPr lang="en-US" dirty="0">
              <a:latin typeface="Century Gothic" panose="020B0502020202020204" pitchFamily="34" charset="0"/>
            </a:endParaRPr>
          </a:p>
          <a:p>
            <a:pPr defTabSz="465887">
              <a:defRPr/>
            </a:pPr>
            <a:endParaRPr lang="en-US" dirty="0" smtClean="0">
              <a:latin typeface="Century Gothic" panose="020B0502020202020204" pitchFamily="34" charset="0"/>
            </a:endParaRPr>
          </a:p>
          <a:p>
            <a:endParaRPr lang="en-US" dirty="0" smtClean="0">
              <a:latin typeface="Century Gothic" panose="020B0502020202020204" pitchFamily="34" charset="0"/>
            </a:endParaRPr>
          </a:p>
          <a:p>
            <a:pPr defTabSz="465887">
              <a:defRPr/>
            </a:pPr>
            <a:endParaRPr lang="en-US"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CDBEF085-D885-420E-B501-B0D590B64EA3}" type="slidenum">
              <a:rPr lang="en-US" smtClean="0"/>
              <a:pPr/>
              <a:t>5</a:t>
            </a:fld>
            <a:endParaRPr lang="en-US"/>
          </a:p>
        </p:txBody>
      </p:sp>
    </p:spTree>
    <p:extLst>
      <p:ext uri="{BB962C8B-B14F-4D97-AF65-F5344CB8AC3E}">
        <p14:creationId xmlns:p14="http://schemas.microsoft.com/office/powerpoint/2010/main" val="21701543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smtClean="0">
                <a:latin typeface="Century Gothic" panose="020B0502020202020204" pitchFamily="34" charset="0"/>
              </a:rPr>
              <a:t>Once you find the right home and you’re ready to commit, your real</a:t>
            </a:r>
            <a:r>
              <a:rPr lang="en-US" baseline="0" dirty="0" smtClean="0">
                <a:latin typeface="Century Gothic" panose="020B0502020202020204" pitchFamily="34" charset="0"/>
              </a:rPr>
              <a:t> estate agent</a:t>
            </a:r>
            <a:r>
              <a:rPr lang="en-US" dirty="0" smtClean="0">
                <a:latin typeface="Century Gothic" panose="020B0502020202020204" pitchFamily="34" charset="0"/>
              </a:rPr>
              <a:t> will help you make an offer. </a:t>
            </a:r>
          </a:p>
          <a:p>
            <a:pPr defTabSz="465887">
              <a:defRPr/>
            </a:pPr>
            <a:endParaRPr lang="en-US" dirty="0" smtClean="0">
              <a:latin typeface="Century Gothic" panose="020B0502020202020204" pitchFamily="34" charset="0"/>
            </a:endParaRPr>
          </a:p>
          <a:p>
            <a:pPr defTabSz="465887">
              <a:defRPr/>
            </a:pPr>
            <a:r>
              <a:rPr lang="en-US" dirty="0" smtClean="0">
                <a:latin typeface="Century Gothic" panose="020B0502020202020204" pitchFamily="34" charset="0"/>
              </a:rPr>
              <a:t>Here are a few things to keep in mind when submitting an offer:</a:t>
            </a:r>
          </a:p>
          <a:p>
            <a:pPr defTabSz="465887">
              <a:defRPr/>
            </a:pPr>
            <a:endParaRPr lang="en-US" dirty="0" smtClean="0">
              <a:latin typeface="Century Gothic" panose="020B0502020202020204" pitchFamily="34" charset="0"/>
            </a:endParaRPr>
          </a:p>
          <a:p>
            <a:pPr defTabSz="465887">
              <a:defRPr/>
            </a:pPr>
            <a:r>
              <a:rPr lang="en-US" dirty="0" smtClean="0">
                <a:latin typeface="Century Gothic" panose="020B0502020202020204" pitchFamily="34" charset="0"/>
              </a:rPr>
              <a:t>Timing is important. You don</a:t>
            </a:r>
            <a:r>
              <a:rPr lang="fr-FR" dirty="0" smtClean="0">
                <a:latin typeface="Century Gothic" panose="020B0502020202020204" pitchFamily="34" charset="0"/>
              </a:rPr>
              <a:t>’</a:t>
            </a:r>
            <a:r>
              <a:rPr lang="en-US" dirty="0" smtClean="0">
                <a:latin typeface="Century Gothic" panose="020B0502020202020204" pitchFamily="34" charset="0"/>
              </a:rPr>
              <a:t>t want to let a great home get away because you took too long. However, you don’t want to make a hasty decision that you will soon regret. The key is communicating openly with your real</a:t>
            </a:r>
            <a:r>
              <a:rPr lang="en-US" baseline="0" dirty="0" smtClean="0">
                <a:latin typeface="Century Gothic" panose="020B0502020202020204" pitchFamily="34" charset="0"/>
              </a:rPr>
              <a:t> estate agent</a:t>
            </a:r>
            <a:r>
              <a:rPr lang="en-US" dirty="0" smtClean="0">
                <a:latin typeface="Century Gothic" panose="020B0502020202020204" pitchFamily="34" charset="0"/>
              </a:rPr>
              <a:t> about your needs,</a:t>
            </a:r>
            <a:r>
              <a:rPr lang="en-US" baseline="0" dirty="0" smtClean="0">
                <a:latin typeface="Century Gothic" panose="020B0502020202020204" pitchFamily="34" charset="0"/>
              </a:rPr>
              <a:t> and feeling confident about your decision</a:t>
            </a:r>
            <a:r>
              <a:rPr lang="en-US" dirty="0" smtClean="0">
                <a:latin typeface="Century Gothic" panose="020B0502020202020204" pitchFamily="34" charset="0"/>
              </a:rPr>
              <a:t>. </a:t>
            </a:r>
          </a:p>
          <a:p>
            <a:pPr defTabSz="465887">
              <a:defRPr/>
            </a:pPr>
            <a:endParaRPr lang="en-US" dirty="0" smtClean="0">
              <a:latin typeface="Century Gothic" panose="020B0502020202020204" pitchFamily="34" charset="0"/>
            </a:endParaRPr>
          </a:p>
          <a:p>
            <a:pPr defTabSz="465887">
              <a:defRPr/>
            </a:pPr>
            <a:r>
              <a:rPr lang="en-US" dirty="0" smtClean="0">
                <a:latin typeface="Century Gothic" panose="020B0502020202020204" pitchFamily="34" charset="0"/>
              </a:rPr>
              <a:t>Submitting an offer is just the first step. You may have to go back and forth with the seller to strike a deal that both sides feel is fair. </a:t>
            </a:r>
          </a:p>
          <a:p>
            <a:pPr defTabSz="465887">
              <a:defRPr/>
            </a:pPr>
            <a:endParaRPr lang="en-US" dirty="0" smtClean="0">
              <a:latin typeface="Century Gothic" panose="020B0502020202020204" pitchFamily="34" charset="0"/>
            </a:endParaRPr>
          </a:p>
          <a:p>
            <a:pPr defTabSz="465887">
              <a:defRPr/>
            </a:pPr>
            <a:r>
              <a:rPr lang="en-US" dirty="0" smtClean="0">
                <a:latin typeface="Century Gothic" panose="020B0502020202020204" pitchFamily="34" charset="0"/>
              </a:rPr>
              <a:t>Once the seller accepts your offer and you sign a contract, you’ll want to get a home inspection. Ask your real</a:t>
            </a:r>
            <a:r>
              <a:rPr lang="en-US" baseline="0" dirty="0" smtClean="0">
                <a:latin typeface="Century Gothic" panose="020B0502020202020204" pitchFamily="34" charset="0"/>
              </a:rPr>
              <a:t> estate agent</a:t>
            </a:r>
            <a:r>
              <a:rPr lang="en-US" dirty="0" smtClean="0">
                <a:latin typeface="Century Gothic" panose="020B0502020202020204" pitchFamily="34" charset="0"/>
              </a:rPr>
              <a:t> for recommendations, or search home</a:t>
            </a:r>
            <a:r>
              <a:rPr lang="en-US" baseline="0" dirty="0" smtClean="0">
                <a:latin typeface="Century Gothic" panose="020B0502020202020204" pitchFamily="34" charset="0"/>
              </a:rPr>
              <a:t> </a:t>
            </a:r>
            <a:r>
              <a:rPr lang="en-US" baseline="0" dirty="0" err="1" smtClean="0">
                <a:latin typeface="Century Gothic" panose="020B0502020202020204" pitchFamily="34" charset="0"/>
              </a:rPr>
              <a:t>S</a:t>
            </a:r>
            <a:r>
              <a:rPr lang="en-US" dirty="0" err="1" smtClean="0">
                <a:latin typeface="Century Gothic" panose="020B0502020202020204" pitchFamily="34" charset="0"/>
              </a:rPr>
              <a:t>inspector</a:t>
            </a:r>
            <a:r>
              <a:rPr lang="en-US" dirty="0" smtClean="0">
                <a:latin typeface="Century Gothic" panose="020B0502020202020204" pitchFamily="34" charset="0"/>
              </a:rPr>
              <a:t> reviews online. A good home inspector will charge a few hundred dollars, but they will be able to identify any structural issues with the home before you buy. </a:t>
            </a:r>
          </a:p>
          <a:p>
            <a:pPr defTabSz="465887">
              <a:defRPr/>
            </a:pPr>
            <a:endParaRPr lang="en-US" dirty="0" smtClean="0">
              <a:latin typeface="Century Gothic" panose="020B0502020202020204" pitchFamily="34" charset="0"/>
            </a:endParaRPr>
          </a:p>
          <a:p>
            <a:pPr defTabSz="465887">
              <a:defRPr/>
            </a:pPr>
            <a:r>
              <a:rPr lang="en-US" dirty="0" smtClean="0">
                <a:latin typeface="Century Gothic" panose="020B0502020202020204" pitchFamily="34" charset="0"/>
              </a:rPr>
              <a:t>After the home inspection is complete, the final stage of the home buying process begins. It</a:t>
            </a:r>
            <a:r>
              <a:rPr lang="fr-FR" dirty="0" smtClean="0">
                <a:latin typeface="Century Gothic" panose="020B0502020202020204" pitchFamily="34" charset="0"/>
              </a:rPr>
              <a:t>’</a:t>
            </a:r>
            <a:r>
              <a:rPr lang="en-US" dirty="0" smtClean="0">
                <a:latin typeface="Century Gothic" panose="020B0502020202020204" pitchFamily="34" charset="0"/>
              </a:rPr>
              <a:t>s time for closing. </a:t>
            </a:r>
            <a:endParaRPr lang="en-US" dirty="0">
              <a:latin typeface="Century Gothic" panose="020B0502020202020204" pitchFamily="34" charset="0"/>
            </a:endParaRPr>
          </a:p>
          <a:p>
            <a:endParaRPr lang="en-US" dirty="0" smtClean="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EA11FA92-21E2-7442-95DB-9C7AF3B9450C}" type="slidenum">
              <a:rPr lang="en-US" smtClean="0"/>
              <a:pPr/>
              <a:t>6</a:t>
            </a:fld>
            <a:endParaRPr lang="en-US"/>
          </a:p>
        </p:txBody>
      </p:sp>
    </p:spTree>
    <p:extLst>
      <p:ext uri="{BB962C8B-B14F-4D97-AF65-F5344CB8AC3E}">
        <p14:creationId xmlns:p14="http://schemas.microsoft.com/office/powerpoint/2010/main" val="31785519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Century Gothic" panose="020B0502020202020204" pitchFamily="34" charset="0"/>
              </a:rPr>
              <a:t>Your first step is to select a closing agent to handle all of the closing details. You can ask your real estate agent for a recommendation, since they work with closing agents on a regular basis. An alternative is to do your own research online or through family and friends. The American Land Title Association is a great resource for finding closing agents.</a:t>
            </a:r>
          </a:p>
          <a:p>
            <a:endParaRPr lang="en-US" dirty="0" smtClean="0">
              <a:latin typeface="Century Gothic" panose="020B0502020202020204" pitchFamily="34" charset="0"/>
            </a:endParaRPr>
          </a:p>
          <a:p>
            <a:r>
              <a:rPr lang="en-US" dirty="0" smtClean="0">
                <a:latin typeface="Century Gothic" panose="020B0502020202020204" pitchFamily="34" charset="0"/>
              </a:rPr>
              <a:t>Depending on where you’re buying, the closing agent may be an attorney, settlement agent, title agency, title agent or escrow company. Regardless of their job title, they are a trusted third-party that helps ensure your transaction goes smoothly.</a:t>
            </a:r>
          </a:p>
          <a:p>
            <a:endParaRPr lang="en-US" sz="1200" kern="1200" dirty="0" smtClean="0">
              <a:solidFill>
                <a:schemeClr val="tx1"/>
              </a:solidFill>
              <a:effectLst/>
              <a:latin typeface="Century Gothic" panose="020B0502020202020204" pitchFamily="34" charset="0"/>
              <a:ea typeface="+mn-ea"/>
              <a:cs typeface="+mn-cs"/>
            </a:endParaRPr>
          </a:p>
          <a:p>
            <a:r>
              <a:rPr lang="en-US" sz="1200" kern="1200" dirty="0" smtClean="0">
                <a:solidFill>
                  <a:schemeClr val="tx1"/>
                </a:solidFill>
                <a:effectLst/>
                <a:latin typeface="Century Gothic" panose="020B0502020202020204" pitchFamily="34" charset="0"/>
                <a:ea typeface="+mn-ea"/>
                <a:cs typeface="+mn-cs"/>
              </a:rPr>
              <a:t>Next,</a:t>
            </a:r>
            <a:r>
              <a:rPr lang="en-US" sz="1200" kern="1200" baseline="0" dirty="0" smtClean="0">
                <a:solidFill>
                  <a:schemeClr val="tx1"/>
                </a:solidFill>
                <a:effectLst/>
                <a:latin typeface="Century Gothic" panose="020B0502020202020204" pitchFamily="34" charset="0"/>
                <a:ea typeface="+mn-ea"/>
                <a:cs typeface="+mn-cs"/>
              </a:rPr>
              <a:t> you’ll need to </a:t>
            </a:r>
            <a:r>
              <a:rPr lang="en-US" sz="1200" kern="1200" dirty="0" smtClean="0">
                <a:solidFill>
                  <a:schemeClr val="tx1"/>
                </a:solidFill>
                <a:effectLst/>
                <a:latin typeface="Century Gothic" panose="020B0502020202020204" pitchFamily="34" charset="0"/>
                <a:ea typeface="+mn-ea"/>
                <a:cs typeface="+mn-cs"/>
              </a:rPr>
              <a:t>select your title insurance company. In some cases, your closing agent is also a title professional. If they aren’t, you’ll need to select a title professional.</a:t>
            </a:r>
          </a:p>
          <a:p>
            <a:endParaRPr lang="en-US" sz="1200" kern="1200" dirty="0" smtClean="0">
              <a:solidFill>
                <a:schemeClr val="tx1"/>
              </a:solidFill>
              <a:effectLst/>
              <a:latin typeface="Century Gothic" panose="020B0502020202020204" pitchFamily="34" charset="0"/>
              <a:ea typeface="+mn-ea"/>
              <a:cs typeface="+mn-cs"/>
            </a:endParaRPr>
          </a:p>
          <a:p>
            <a:r>
              <a:rPr lang="en-US" sz="1200" kern="1200" dirty="0" smtClean="0">
                <a:solidFill>
                  <a:schemeClr val="tx1"/>
                </a:solidFill>
                <a:effectLst/>
                <a:latin typeface="Century Gothic" panose="020B0502020202020204" pitchFamily="34" charset="0"/>
                <a:ea typeface="+mn-ea"/>
                <a:cs typeface="+mn-cs"/>
              </a:rPr>
              <a:t>Your title professional will perform a search to examine the public records for information related to the title of your prospective home. This search provides information about liens, debts or title issues relating to the current owner before the property can change hands. </a:t>
            </a:r>
          </a:p>
          <a:p>
            <a:pPr marL="0" indent="0">
              <a:buNone/>
            </a:pPr>
            <a:endParaRPr lang="en-US" sz="1050" dirty="0" smtClean="0"/>
          </a:p>
          <a:p>
            <a:pPr marL="0" indent="0">
              <a:buNone/>
            </a:pPr>
            <a:r>
              <a:rPr lang="en-US" sz="1200" dirty="0" smtClean="0">
                <a:latin typeface="Century Gothic" panose="020B0502020202020204" pitchFamily="34" charset="0"/>
              </a:rPr>
              <a:t>Closing on your home usually takes 30–90 days.</a:t>
            </a:r>
          </a:p>
          <a:p>
            <a:endParaRPr lang="en-US"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EA11FA92-21E2-7442-95DB-9C7AF3B9450C}" type="slidenum">
              <a:rPr lang="en-US" smtClean="0"/>
              <a:pPr/>
              <a:t>7</a:t>
            </a:fld>
            <a:endParaRPr lang="en-US"/>
          </a:p>
        </p:txBody>
      </p:sp>
    </p:spTree>
    <p:extLst>
      <p:ext uri="{BB962C8B-B14F-4D97-AF65-F5344CB8AC3E}">
        <p14:creationId xmlns:p14="http://schemas.microsoft.com/office/powerpoint/2010/main" val="11357745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Century Gothic" panose="020B0502020202020204" pitchFamily="34" charset="0"/>
                <a:ea typeface="+mn-ea"/>
                <a:cs typeface="+mn-cs"/>
              </a:rPr>
              <a:t>Your closing agent or title insurance company will provide</a:t>
            </a:r>
            <a:r>
              <a:rPr lang="en-US" sz="1200" kern="1200" baseline="0" dirty="0" smtClean="0">
                <a:solidFill>
                  <a:schemeClr val="tx1"/>
                </a:solidFill>
                <a:effectLst/>
                <a:latin typeface="Century Gothic" panose="020B0502020202020204" pitchFamily="34" charset="0"/>
                <a:ea typeface="+mn-ea"/>
                <a:cs typeface="+mn-cs"/>
              </a:rPr>
              <a:t> you with a title report after the title search. This report will show you if there were any liens or claims on the land. The agent will take care of all of this for you, but it’s important to protect yourself from future claims by getting owner’s title insurance.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Century Gothic" panose="020B0502020202020204" pitchFamily="34" charset="0"/>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Century Gothic" panose="020B0502020202020204" pitchFamily="34" charset="0"/>
                <a:ea typeface="+mn-ea"/>
                <a:cs typeface="+mn-cs"/>
              </a:rPr>
              <a:t>Ask your title insurance professional about title insurance, one of the most important parts of the closing process.</a:t>
            </a:r>
            <a:r>
              <a:rPr lang="en-US" sz="1200" kern="1200" baseline="0" dirty="0" smtClean="0">
                <a:solidFill>
                  <a:schemeClr val="tx1"/>
                </a:solidFill>
                <a:effectLst/>
                <a:latin typeface="Century Gothic" panose="020B0502020202020204" pitchFamily="34" charset="0"/>
                <a:ea typeface="+mn-ea"/>
                <a:cs typeface="+mn-cs"/>
              </a:rPr>
              <a:t> </a:t>
            </a:r>
            <a:r>
              <a:rPr lang="en-US" sz="1200" kern="1200" dirty="0" smtClean="0">
                <a:solidFill>
                  <a:schemeClr val="tx1"/>
                </a:solidFill>
                <a:effectLst/>
                <a:latin typeface="Century Gothic" panose="020B0502020202020204" pitchFamily="34" charset="0"/>
                <a:ea typeface="+mn-ea"/>
                <a:cs typeface="+mn-cs"/>
              </a:rPr>
              <a:t>There are two types of title insurance: owner’s title insurance and lender’s title insurance.</a:t>
            </a:r>
            <a:r>
              <a:rPr lang="en-US" sz="1200" kern="1200" baseline="0" dirty="0" smtClean="0">
                <a:solidFill>
                  <a:schemeClr val="tx1"/>
                </a:solidFill>
                <a:effectLst/>
                <a:latin typeface="Century Gothic" panose="020B0502020202020204" pitchFamily="34" charset="0"/>
                <a:ea typeface="+mn-ea"/>
                <a:cs typeface="+mn-cs"/>
              </a:rPr>
              <a:t> </a:t>
            </a:r>
            <a:r>
              <a:rPr lang="en-US" sz="1200" kern="1200" dirty="0" smtClean="0">
                <a:solidFill>
                  <a:schemeClr val="tx1"/>
                </a:solidFill>
                <a:effectLst/>
                <a:latin typeface="Century Gothic" panose="020B0502020202020204" pitchFamily="34" charset="0"/>
                <a:ea typeface="+mn-ea"/>
                <a:cs typeface="+mn-cs"/>
              </a:rPr>
              <a:t>Owner’s title insurance is a low, one-time fee at closing that protects your property rights as long as you or your heirs own your home.</a:t>
            </a:r>
          </a:p>
          <a:p>
            <a:r>
              <a:rPr lang="en-US" sz="1200" kern="1200" dirty="0" smtClean="0">
                <a:solidFill>
                  <a:schemeClr val="tx1"/>
                </a:solidFill>
                <a:effectLst/>
                <a:latin typeface="Century Gothic" panose="020B0502020202020204" pitchFamily="34" charset="0"/>
                <a:ea typeface="+mn-ea"/>
                <a:cs typeface="+mn-cs"/>
              </a:rPr>
              <a:t> </a:t>
            </a:r>
          </a:p>
          <a:p>
            <a:r>
              <a:rPr lang="en-US" sz="1200" kern="1200" dirty="0" smtClean="0">
                <a:solidFill>
                  <a:schemeClr val="tx1"/>
                </a:solidFill>
                <a:effectLst/>
                <a:latin typeface="Century Gothic" panose="020B0502020202020204" pitchFamily="34" charset="0"/>
                <a:ea typeface="+mn-ea"/>
                <a:cs typeface="+mn-cs"/>
              </a:rPr>
              <a:t>So if there are any issues related to your home’s title, such as unpaid mortgages, property taxes or child support liens, owner’s title insurance provides legal protection. It also protects against items that could limit the use of your property, such as utility and sewer easements. If a title defect arises, such as a missed easement or forged deed, and as long as you’ve purchased an owner’s policy of title insurance that covers the issue, your title insurance company will seek to resolve it. Either the homebuyer or the seller may pay for the owner's policy. Every negotiation is different.</a:t>
            </a:r>
          </a:p>
          <a:p>
            <a:r>
              <a:rPr lang="en-US" sz="1200" kern="1200" dirty="0" smtClean="0">
                <a:solidFill>
                  <a:schemeClr val="tx1"/>
                </a:solidFill>
                <a:effectLst/>
                <a:latin typeface="Century Gothic" panose="020B0502020202020204" pitchFamily="34" charset="0"/>
                <a:ea typeface="+mn-ea"/>
                <a:cs typeface="+mn-cs"/>
              </a:rPr>
              <a:t> </a:t>
            </a:r>
          </a:p>
          <a:p>
            <a:r>
              <a:rPr lang="en-US" sz="1200" kern="1200" dirty="0" smtClean="0">
                <a:solidFill>
                  <a:schemeClr val="tx1"/>
                </a:solidFill>
                <a:effectLst/>
                <a:latin typeface="Century Gothic" panose="020B0502020202020204" pitchFamily="34" charset="0"/>
                <a:ea typeface="+mn-ea"/>
                <a:cs typeface="+mn-cs"/>
              </a:rPr>
              <a:t>Lender’s title insurance is similar except that it protects the bank or lender’s investment in the property. So if there are any claims against your property, the lender is compensated financially—just like owner’s title insurance protects you as the homebuyer. Either the homebuyer or the seller may pay for the lender's policy. Typically, the homebuyer pays for the lender's policy. Ask an ALTA member how it's handled in your area. </a:t>
            </a:r>
          </a:p>
          <a:p>
            <a:endParaRPr lang="en-US" sz="1200" kern="1200" dirty="0" smtClean="0">
              <a:solidFill>
                <a:schemeClr val="tx1"/>
              </a:solidFill>
              <a:effectLst/>
              <a:latin typeface="Century Gothic" panose="020B0502020202020204" pitchFamily="34" charset="0"/>
              <a:ea typeface="+mn-ea"/>
              <a:cs typeface="+mn-cs"/>
            </a:endParaRPr>
          </a:p>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A11FA92-21E2-7442-95DB-9C7AF3B9450C}" type="slidenum">
              <a:rPr lang="en-US" smtClean="0"/>
              <a:pPr/>
              <a:t>8</a:t>
            </a:fld>
            <a:endParaRPr lang="en-US"/>
          </a:p>
        </p:txBody>
      </p:sp>
    </p:spTree>
    <p:extLst>
      <p:ext uri="{BB962C8B-B14F-4D97-AF65-F5344CB8AC3E}">
        <p14:creationId xmlns:p14="http://schemas.microsoft.com/office/powerpoint/2010/main" val="40041372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entury Gothic" panose="020B0502020202020204" pitchFamily="34" charset="0"/>
                <a:ea typeface="+mn-ea"/>
                <a:cs typeface="+mn-cs"/>
              </a:rPr>
              <a:t>Your closing agent will also work with your lender, Realtor</a:t>
            </a:r>
            <a:r>
              <a:rPr lang="en-US" sz="1200" kern="1200" baseline="30000" dirty="0" smtClean="0">
                <a:solidFill>
                  <a:schemeClr val="tx1"/>
                </a:solidFill>
                <a:effectLst/>
                <a:latin typeface="Century Gothic" panose="020B0502020202020204" pitchFamily="34" charset="0"/>
                <a:ea typeface="+mn-ea"/>
                <a:cs typeface="+mn-cs"/>
              </a:rPr>
              <a:t>®</a:t>
            </a:r>
            <a:r>
              <a:rPr lang="en-US" sz="1200" kern="1200" dirty="0" smtClean="0">
                <a:solidFill>
                  <a:schemeClr val="tx1"/>
                </a:solidFill>
                <a:effectLst/>
                <a:latin typeface="Century Gothic" panose="020B0502020202020204" pitchFamily="34" charset="0"/>
                <a:ea typeface="+mn-ea"/>
                <a:cs typeface="+mn-cs"/>
              </a:rPr>
              <a:t> and the seller to provide you with a final summary of the entire transaction, prior to closing. </a:t>
            </a:r>
          </a:p>
          <a:p>
            <a:r>
              <a:rPr lang="en-US" sz="1200" kern="1200" dirty="0" smtClean="0">
                <a:solidFill>
                  <a:schemeClr val="tx1"/>
                </a:solidFill>
                <a:effectLst/>
                <a:latin typeface="Century Gothic" panose="020B0502020202020204" pitchFamily="34" charset="0"/>
                <a:ea typeface="+mn-ea"/>
                <a:cs typeface="+mn-cs"/>
              </a:rPr>
              <a:t> </a:t>
            </a:r>
          </a:p>
          <a:p>
            <a:r>
              <a:rPr lang="en-US" sz="1200" kern="1200" dirty="0" smtClean="0">
                <a:solidFill>
                  <a:schemeClr val="tx1"/>
                </a:solidFill>
                <a:effectLst/>
                <a:latin typeface="Century Gothic" panose="020B0502020202020204" pitchFamily="34" charset="0"/>
                <a:ea typeface="+mn-ea"/>
                <a:cs typeface="+mn-cs"/>
              </a:rPr>
              <a:t>Your closing agent can help explain the content of the documents you will then sign. </a:t>
            </a:r>
          </a:p>
          <a:p>
            <a:endParaRPr lang="en-US" dirty="0" smtClean="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EA11FA92-21E2-7442-95DB-9C7AF3B9450C}" type="slidenum">
              <a:rPr lang="en-US" smtClean="0"/>
              <a:pPr/>
              <a:t>9</a:t>
            </a:fld>
            <a:endParaRPr lang="en-US"/>
          </a:p>
        </p:txBody>
      </p:sp>
    </p:spTree>
    <p:extLst>
      <p:ext uri="{BB962C8B-B14F-4D97-AF65-F5344CB8AC3E}">
        <p14:creationId xmlns:p14="http://schemas.microsoft.com/office/powerpoint/2010/main" val="1866884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4" name="Rounded Rectangle 3"/>
          <p:cNvSpPr/>
          <p:nvPr/>
        </p:nvSpPr>
        <p:spPr>
          <a:xfrm>
            <a:off x="214313" y="231775"/>
            <a:ext cx="8715375" cy="4679950"/>
          </a:xfrm>
          <a:prstGeom prst="roundRect">
            <a:avLst>
              <a:gd name="adj" fmla="val 1298"/>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5" name="Straight Connector 4"/>
          <p:cNvCxnSpPr/>
          <p:nvPr/>
        </p:nvCxnSpPr>
        <p:spPr>
          <a:xfrm>
            <a:off x="214313" y="2903538"/>
            <a:ext cx="8047037" cy="0"/>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6" name="Picture 12" descr="ALTA_LOGO_KO-Whi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614363"/>
            <a:ext cx="230505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4"/>
          <p:cNvSpPr txBox="1">
            <a:spLocks noChangeArrowheads="1"/>
          </p:cNvSpPr>
          <p:nvPr/>
        </p:nvSpPr>
        <p:spPr bwMode="auto">
          <a:xfrm>
            <a:off x="685800" y="4467225"/>
            <a:ext cx="68897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defRPr/>
            </a:pPr>
            <a:r>
              <a:rPr lang="en-US" sz="700" dirty="0" smtClean="0">
                <a:solidFill>
                  <a:srgbClr val="FFFFFF"/>
                </a:solidFill>
              </a:rPr>
              <a:t>1800 M Street, NW, Suite 300S, Washington, D.C. 20036-5843   </a:t>
            </a:r>
            <a:r>
              <a:rPr lang="en-US" sz="700" dirty="0" smtClean="0">
                <a:solidFill>
                  <a:schemeClr val="tx2"/>
                </a:solidFill>
              </a:rPr>
              <a:t>|</a:t>
            </a:r>
            <a:r>
              <a:rPr lang="en-US" sz="700" dirty="0" smtClean="0">
                <a:solidFill>
                  <a:srgbClr val="FFFFFF"/>
                </a:solidFill>
              </a:rPr>
              <a:t>   P. 202.296.3671   </a:t>
            </a:r>
            <a:r>
              <a:rPr lang="en-US" sz="700" dirty="0" smtClean="0">
                <a:solidFill>
                  <a:srgbClr val="00A7B5"/>
                </a:solidFill>
              </a:rPr>
              <a:t>|</a:t>
            </a:r>
            <a:r>
              <a:rPr lang="en-US" sz="700" dirty="0" smtClean="0">
                <a:solidFill>
                  <a:srgbClr val="FFFFFF"/>
                </a:solidFill>
              </a:rPr>
              <a:t>    F. 202.223.5843   </a:t>
            </a:r>
            <a:r>
              <a:rPr lang="en-US" sz="700" dirty="0" smtClean="0">
                <a:solidFill>
                  <a:srgbClr val="00A7B5"/>
                </a:solidFill>
              </a:rPr>
              <a:t>|</a:t>
            </a:r>
            <a:r>
              <a:rPr lang="en-US" sz="700" dirty="0" smtClean="0">
                <a:solidFill>
                  <a:srgbClr val="FFFFFF"/>
                </a:solidFill>
              </a:rPr>
              <a:t>   homeclosing101.org</a:t>
            </a:r>
          </a:p>
        </p:txBody>
      </p:sp>
      <p:sp>
        <p:nvSpPr>
          <p:cNvPr id="2" name="Title 1"/>
          <p:cNvSpPr>
            <a:spLocks noGrp="1"/>
          </p:cNvSpPr>
          <p:nvPr>
            <p:ph type="ctrTitle"/>
          </p:nvPr>
        </p:nvSpPr>
        <p:spPr>
          <a:xfrm>
            <a:off x="685800" y="1722167"/>
            <a:ext cx="7575884" cy="1102519"/>
          </a:xfrm>
        </p:spPr>
        <p:txBody>
          <a:bodyPr>
            <a:normAutofit/>
          </a:bodyPr>
          <a:lstStyle>
            <a:lvl1pPr>
              <a:defRPr sz="25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2994588"/>
            <a:ext cx="7575884" cy="102873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9" name="Text Placeholder 8"/>
          <p:cNvSpPr>
            <a:spLocks noGrp="1"/>
          </p:cNvSpPr>
          <p:nvPr>
            <p:ph type="body" sz="quarter" idx="10" hasCustomPrompt="1"/>
          </p:nvPr>
        </p:nvSpPr>
        <p:spPr>
          <a:xfrm>
            <a:off x="696941" y="4124913"/>
            <a:ext cx="3162300" cy="244149"/>
          </a:xfrm>
        </p:spPr>
        <p:txBody>
          <a:bodyPr/>
          <a:lstStyle>
            <a:lvl1pPr marL="0" indent="0">
              <a:buNone/>
              <a:defRPr sz="900" baseline="0">
                <a:solidFill>
                  <a:srgbClr val="FFFFFF"/>
                </a:solidFill>
              </a:defRPr>
            </a:lvl1pPr>
            <a:lvl2pPr marL="457200" indent="0">
              <a:buNone/>
              <a:defRPr sz="700">
                <a:solidFill>
                  <a:srgbClr val="FFFFFF"/>
                </a:solidFill>
              </a:defRPr>
            </a:lvl2pPr>
            <a:lvl3pPr marL="914400" indent="0">
              <a:buNone/>
              <a:defRPr sz="700">
                <a:solidFill>
                  <a:srgbClr val="FFFFFF"/>
                </a:solidFill>
              </a:defRPr>
            </a:lvl3pPr>
            <a:lvl4pPr marL="1371600" indent="0">
              <a:buNone/>
              <a:defRPr sz="700">
                <a:solidFill>
                  <a:srgbClr val="FFFFFF"/>
                </a:solidFill>
              </a:defRPr>
            </a:lvl4pPr>
            <a:lvl5pPr marL="1828800" indent="0">
              <a:buNone/>
              <a:defRPr sz="700">
                <a:solidFill>
                  <a:srgbClr val="FFFFFF"/>
                </a:solidFill>
              </a:defRPr>
            </a:lvl5pPr>
          </a:lstStyle>
          <a:p>
            <a:pPr lvl="0"/>
            <a:r>
              <a:rPr lang="en-US" dirty="0" smtClean="0"/>
              <a:t>[Insert Date Here]</a:t>
            </a:r>
            <a:endParaRPr lang="en-US" dirty="0"/>
          </a:p>
        </p:txBody>
      </p:sp>
    </p:spTree>
    <p:extLst>
      <p:ext uri="{BB962C8B-B14F-4D97-AF65-F5344CB8AC3E}">
        <p14:creationId xmlns:p14="http://schemas.microsoft.com/office/powerpoint/2010/main" val="1332643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TextBox 8"/>
          <p:cNvSpPr txBox="1">
            <a:spLocks noChangeArrowheads="1"/>
          </p:cNvSpPr>
          <p:nvPr/>
        </p:nvSpPr>
        <p:spPr bwMode="auto">
          <a:xfrm>
            <a:off x="8782050" y="4192588"/>
            <a:ext cx="3619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fld id="{A6E5411D-2789-9C45-8B47-C53BE6DC01C7}" type="slidenum">
              <a:rPr lang="en-US" sz="900" smtClean="0">
                <a:solidFill>
                  <a:srgbClr val="101B42"/>
                </a:solidFill>
              </a:rPr>
              <a:pPr algn="ctr">
                <a:defRPr/>
              </a:pPr>
              <a:t>‹#›</a:t>
            </a:fld>
            <a:endParaRPr lang="en-US" sz="900" dirty="0" smtClean="0">
              <a:solidFill>
                <a:srgbClr val="101B42"/>
              </a:solidFill>
            </a:endParaRPr>
          </a:p>
        </p:txBody>
      </p:sp>
      <p:cxnSp>
        <p:nvCxnSpPr>
          <p:cNvPr id="4" name="Straight Connector 3"/>
          <p:cNvCxnSpPr/>
          <p:nvPr/>
        </p:nvCxnSpPr>
        <p:spPr>
          <a:xfrm>
            <a:off x="8770938" y="4421188"/>
            <a:ext cx="400050"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pic>
        <p:nvPicPr>
          <p:cNvPr id="5" name="Picture 6" descr="ALTA_LOGO_PMS444+173.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7025" y="4421188"/>
            <a:ext cx="1654175"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5291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Box 8"/>
          <p:cNvSpPr txBox="1">
            <a:spLocks noChangeArrowheads="1"/>
          </p:cNvSpPr>
          <p:nvPr/>
        </p:nvSpPr>
        <p:spPr bwMode="auto">
          <a:xfrm>
            <a:off x="8782050" y="4192588"/>
            <a:ext cx="3619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fld id="{38A2669C-89B6-1F41-9F6A-A80F72A6A317}" type="slidenum">
              <a:rPr lang="en-US" sz="900" smtClean="0">
                <a:solidFill>
                  <a:srgbClr val="101B42"/>
                </a:solidFill>
              </a:rPr>
              <a:pPr algn="ctr">
                <a:defRPr/>
              </a:pPr>
              <a:t>‹#›</a:t>
            </a:fld>
            <a:endParaRPr lang="en-US" sz="900" dirty="0" smtClean="0">
              <a:solidFill>
                <a:srgbClr val="101B42"/>
              </a:solidFill>
            </a:endParaRPr>
          </a:p>
        </p:txBody>
      </p:sp>
      <p:cxnSp>
        <p:nvCxnSpPr>
          <p:cNvPr id="3" name="Straight Connector 2"/>
          <p:cNvCxnSpPr/>
          <p:nvPr/>
        </p:nvCxnSpPr>
        <p:spPr>
          <a:xfrm>
            <a:off x="8770938" y="4421188"/>
            <a:ext cx="400050"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4" name="Picture 6" descr="ALTA_LOGO_PMS444+173.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7025" y="4421188"/>
            <a:ext cx="1654175"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67536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TextBox 8"/>
          <p:cNvSpPr txBox="1">
            <a:spLocks noChangeArrowheads="1"/>
          </p:cNvSpPr>
          <p:nvPr/>
        </p:nvSpPr>
        <p:spPr bwMode="auto">
          <a:xfrm>
            <a:off x="8782050" y="4192588"/>
            <a:ext cx="3619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fld id="{AC015637-0367-BE4F-A5B4-56F10A671818}" type="slidenum">
              <a:rPr lang="en-US" sz="900" smtClean="0">
                <a:solidFill>
                  <a:srgbClr val="101B42"/>
                </a:solidFill>
              </a:rPr>
              <a:pPr algn="ctr">
                <a:defRPr/>
              </a:pPr>
              <a:t>‹#›</a:t>
            </a:fld>
            <a:endParaRPr lang="en-US" sz="900" dirty="0" smtClean="0">
              <a:solidFill>
                <a:srgbClr val="101B42"/>
              </a:solidFill>
            </a:endParaRPr>
          </a:p>
        </p:txBody>
      </p:sp>
      <p:cxnSp>
        <p:nvCxnSpPr>
          <p:cNvPr id="6" name="Straight Connector 5"/>
          <p:cNvCxnSpPr/>
          <p:nvPr/>
        </p:nvCxnSpPr>
        <p:spPr>
          <a:xfrm>
            <a:off x="8770938" y="4421188"/>
            <a:ext cx="400050"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57201" y="204787"/>
            <a:ext cx="3008313" cy="871538"/>
          </a:xfrm>
        </p:spPr>
        <p:txBody>
          <a:bodyPr/>
          <a:lstStyle>
            <a:lvl1pPr algn="r">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204789"/>
            <a:ext cx="5111750" cy="3987800"/>
          </a:xfrm>
        </p:spPr>
        <p:txBody>
          <a:bodyPr anchor="ctr"/>
          <a:lstStyle>
            <a:lvl1pPr marL="0" indent="0" algn="ctr">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p:txBody>
      </p:sp>
      <p:sp>
        <p:nvSpPr>
          <p:cNvPr id="4" name="Text Placeholder 3"/>
          <p:cNvSpPr>
            <a:spLocks noGrp="1"/>
          </p:cNvSpPr>
          <p:nvPr>
            <p:ph type="body" sz="half" idx="2"/>
          </p:nvPr>
        </p:nvSpPr>
        <p:spPr>
          <a:xfrm>
            <a:off x="457201" y="1076327"/>
            <a:ext cx="3008313" cy="3116262"/>
          </a:xfrm>
        </p:spPr>
        <p:txBody>
          <a:bodyPr/>
          <a:lstStyle>
            <a:lvl1pPr marL="0" indent="0" algn="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7" name="Picture 6" descr="ALTA_LOGO_PMS444+173.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7025" y="4421188"/>
            <a:ext cx="1654175"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25893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Rounded Rectangle 2"/>
          <p:cNvSpPr/>
          <p:nvPr/>
        </p:nvSpPr>
        <p:spPr>
          <a:xfrm>
            <a:off x="214313" y="231775"/>
            <a:ext cx="8715375" cy="4679950"/>
          </a:xfrm>
          <a:prstGeom prst="roundRect">
            <a:avLst>
              <a:gd name="adj" fmla="val 1298"/>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4" name="Picture 11" descr="ALTA_LOGO_KO-Whi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35363" y="3662363"/>
            <a:ext cx="19812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2"/>
          <p:cNvSpPr txBox="1">
            <a:spLocks noChangeArrowheads="1"/>
          </p:cNvSpPr>
          <p:nvPr/>
        </p:nvSpPr>
        <p:spPr bwMode="auto">
          <a:xfrm>
            <a:off x="1127125" y="4467225"/>
            <a:ext cx="68897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r>
              <a:rPr lang="en-US" sz="700" dirty="0" smtClean="0">
                <a:solidFill>
                  <a:srgbClr val="FFFFFF"/>
                </a:solidFill>
              </a:rPr>
              <a:t>1800 M Street, NW, Suite 300S, Washington, D.C. 20036-5828   </a:t>
            </a:r>
            <a:r>
              <a:rPr lang="en-US" sz="700" dirty="0" smtClean="0">
                <a:solidFill>
                  <a:schemeClr val="tx2"/>
                </a:solidFill>
              </a:rPr>
              <a:t>|</a:t>
            </a:r>
            <a:r>
              <a:rPr lang="en-US" sz="700" dirty="0" smtClean="0">
                <a:solidFill>
                  <a:srgbClr val="FFFFFF"/>
                </a:solidFill>
              </a:rPr>
              <a:t>   P. 202.296.3671   </a:t>
            </a:r>
            <a:r>
              <a:rPr lang="en-US" sz="700" dirty="0" smtClean="0">
                <a:solidFill>
                  <a:srgbClr val="00A7B5"/>
                </a:solidFill>
              </a:rPr>
              <a:t>|</a:t>
            </a:r>
            <a:r>
              <a:rPr lang="en-US" sz="700" dirty="0" smtClean="0">
                <a:solidFill>
                  <a:srgbClr val="FFFFFF"/>
                </a:solidFill>
              </a:rPr>
              <a:t>    F. 202.223.5843   </a:t>
            </a:r>
            <a:r>
              <a:rPr lang="en-US" sz="700" dirty="0" smtClean="0">
                <a:solidFill>
                  <a:srgbClr val="00A7B5"/>
                </a:solidFill>
              </a:rPr>
              <a:t>|</a:t>
            </a:r>
            <a:r>
              <a:rPr lang="en-US" sz="700" dirty="0" smtClean="0">
                <a:solidFill>
                  <a:srgbClr val="FFFFFF"/>
                </a:solidFill>
              </a:rPr>
              <a:t>   homeclosing101.org</a:t>
            </a:r>
          </a:p>
        </p:txBody>
      </p:sp>
      <p:sp>
        <p:nvSpPr>
          <p:cNvPr id="2" name="Title 1"/>
          <p:cNvSpPr>
            <a:spLocks noGrp="1"/>
          </p:cNvSpPr>
          <p:nvPr>
            <p:ph type="title"/>
          </p:nvPr>
        </p:nvSpPr>
        <p:spPr>
          <a:xfrm>
            <a:off x="215858" y="2176112"/>
            <a:ext cx="8713830" cy="1021556"/>
          </a:xfrm>
        </p:spPr>
        <p:txBody>
          <a:bodyPr anchor="t">
            <a:normAutofit/>
          </a:bodyPr>
          <a:lstStyle>
            <a:lvl1pPr algn="ctr">
              <a:defRPr sz="2500" b="1" cap="all">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6769431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3" name="Rounded Rectangle 2"/>
          <p:cNvSpPr/>
          <p:nvPr/>
        </p:nvSpPr>
        <p:spPr>
          <a:xfrm>
            <a:off x="214313" y="231775"/>
            <a:ext cx="8715375" cy="4679950"/>
          </a:xfrm>
          <a:prstGeom prst="roundRect">
            <a:avLst>
              <a:gd name="adj" fmla="val 1298"/>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215858" y="2176112"/>
            <a:ext cx="8713830" cy="1021556"/>
          </a:xfrm>
        </p:spPr>
        <p:txBody>
          <a:bodyPr anchor="t">
            <a:normAutofit/>
          </a:bodyPr>
          <a:lstStyle>
            <a:lvl1pPr algn="ctr">
              <a:defRPr sz="2500" b="1" cap="all">
                <a:solidFill>
                  <a:schemeClr val="bg1"/>
                </a:solidFill>
              </a:defRPr>
            </a:lvl1pPr>
          </a:lstStyle>
          <a:p>
            <a:r>
              <a:rPr lang="en-US" smtClean="0"/>
              <a:t>Click to edit Master title style</a:t>
            </a:r>
            <a:endParaRPr lang="en-US" dirty="0"/>
          </a:p>
        </p:txBody>
      </p:sp>
      <p:sp>
        <p:nvSpPr>
          <p:cNvPr id="6" name="Picture Placeholder 10"/>
          <p:cNvSpPr>
            <a:spLocks noGrp="1"/>
          </p:cNvSpPr>
          <p:nvPr>
            <p:ph type="pic" sz="quarter" idx="11" hasCustomPrompt="1"/>
          </p:nvPr>
        </p:nvSpPr>
        <p:spPr>
          <a:xfrm>
            <a:off x="3581400" y="3669579"/>
            <a:ext cx="1981200" cy="703006"/>
          </a:xfrm>
        </p:spPr>
        <p:txBody>
          <a:bodyPr anchor="ctr"/>
          <a:lstStyle>
            <a:lvl1pPr marL="0" indent="0" algn="ctr">
              <a:buNone/>
              <a:defRPr sz="1400">
                <a:solidFill>
                  <a:schemeClr val="bg1"/>
                </a:solidFill>
              </a:defRPr>
            </a:lvl1pPr>
          </a:lstStyle>
          <a:p>
            <a:r>
              <a:rPr lang="en-US" dirty="0" smtClean="0"/>
              <a:t>[Insert Logo Here]</a:t>
            </a:r>
            <a:endParaRPr lang="en-US" dirty="0"/>
          </a:p>
        </p:txBody>
      </p:sp>
      <p:sp>
        <p:nvSpPr>
          <p:cNvPr id="7" name="TextBox 6"/>
          <p:cNvSpPr txBox="1"/>
          <p:nvPr userDrawn="1"/>
        </p:nvSpPr>
        <p:spPr>
          <a:xfrm>
            <a:off x="7501367" y="4467225"/>
            <a:ext cx="1069812" cy="200055"/>
          </a:xfrm>
          <a:prstGeom prst="rect">
            <a:avLst/>
          </a:prstGeom>
          <a:noFill/>
        </p:spPr>
        <p:txBody>
          <a:bodyPr wrap="non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lang="en-US" sz="700" b="1" dirty="0" smtClean="0">
                <a:solidFill>
                  <a:srgbClr val="FFFFFF"/>
                </a:solidFill>
              </a:rPr>
              <a:t>homeclosing101.org</a:t>
            </a:r>
            <a:endParaRPr lang="en-US" sz="700" b="1" dirty="0"/>
          </a:p>
        </p:txBody>
      </p:sp>
      <p:sp>
        <p:nvSpPr>
          <p:cNvPr id="8" name="Text Placeholder 15"/>
          <p:cNvSpPr>
            <a:spLocks noGrp="1"/>
          </p:cNvSpPr>
          <p:nvPr>
            <p:ph type="body" sz="quarter" idx="12" hasCustomPrompt="1"/>
          </p:nvPr>
        </p:nvSpPr>
        <p:spPr>
          <a:xfrm>
            <a:off x="685800" y="4467225"/>
            <a:ext cx="5597676" cy="274638"/>
          </a:xfrm>
        </p:spPr>
        <p:txBody>
          <a:bodyPr/>
          <a:lstStyle>
            <a:lvl1pPr marL="0" indent="0">
              <a:buNone/>
              <a:defRPr sz="700">
                <a:solidFill>
                  <a:schemeClr val="bg1"/>
                </a:solidFill>
              </a:defRPr>
            </a:lvl1pPr>
            <a:lvl2pPr marL="457200" indent="0">
              <a:buNone/>
              <a:defRPr sz="700">
                <a:solidFill>
                  <a:schemeClr val="bg1"/>
                </a:solidFill>
              </a:defRPr>
            </a:lvl2pPr>
            <a:lvl3pPr marL="914400" indent="0">
              <a:buNone/>
              <a:defRPr sz="700">
                <a:solidFill>
                  <a:schemeClr val="bg1"/>
                </a:solidFill>
              </a:defRPr>
            </a:lvl3pPr>
            <a:lvl4pPr marL="1371600" indent="0">
              <a:buNone/>
              <a:defRPr sz="700">
                <a:solidFill>
                  <a:schemeClr val="bg1"/>
                </a:solidFill>
              </a:defRPr>
            </a:lvl4pPr>
            <a:lvl5pPr marL="1828800" indent="0">
              <a:buNone/>
              <a:defRPr sz="700">
                <a:solidFill>
                  <a:schemeClr val="bg1"/>
                </a:solidFill>
              </a:defRPr>
            </a:lvl5pPr>
          </a:lstStyle>
          <a:p>
            <a:pPr lvl="0"/>
            <a:r>
              <a:rPr lang="en-US" dirty="0" smtClean="0"/>
              <a:t>[Insert Address Here]</a:t>
            </a:r>
            <a:endParaRPr lang="en-US" dirty="0"/>
          </a:p>
        </p:txBody>
      </p:sp>
    </p:spTree>
    <p:extLst>
      <p:ext uri="{BB962C8B-B14F-4D97-AF65-F5344CB8AC3E}">
        <p14:creationId xmlns:p14="http://schemas.microsoft.com/office/powerpoint/2010/main" val="11646640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4" name="Rounded Rectangle 3"/>
          <p:cNvSpPr/>
          <p:nvPr/>
        </p:nvSpPr>
        <p:spPr>
          <a:xfrm>
            <a:off x="214313" y="231775"/>
            <a:ext cx="8715375" cy="4679950"/>
          </a:xfrm>
          <a:prstGeom prst="roundRect">
            <a:avLst>
              <a:gd name="adj" fmla="val 1298"/>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5" name="Straight Connector 4"/>
          <p:cNvCxnSpPr/>
          <p:nvPr/>
        </p:nvCxnSpPr>
        <p:spPr>
          <a:xfrm>
            <a:off x="214313" y="2903538"/>
            <a:ext cx="8047037" cy="0"/>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6" name="Picture 12" descr="ALTA_LOGO_KO-Whi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614363"/>
            <a:ext cx="230505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4"/>
          <p:cNvSpPr txBox="1">
            <a:spLocks noChangeArrowheads="1"/>
          </p:cNvSpPr>
          <p:nvPr/>
        </p:nvSpPr>
        <p:spPr bwMode="auto">
          <a:xfrm>
            <a:off x="685800" y="4467225"/>
            <a:ext cx="6889750" cy="200025"/>
          </a:xfrm>
          <a:prstGeom prst="rect">
            <a:avLst/>
          </a:prstGeom>
          <a:noFill/>
          <a:ln>
            <a:noFill/>
          </a:ln>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eaLnBrk="1" hangingPunct="1">
              <a:defRPr/>
            </a:pPr>
            <a:r>
              <a:rPr lang="en-US" sz="700" dirty="0" smtClean="0">
                <a:solidFill>
                  <a:srgbClr val="FFFFFF"/>
                </a:solidFill>
              </a:rPr>
              <a:t>1800 M Street, NW, Suite 300S, Washington, D.C. 20036-5843   </a:t>
            </a:r>
            <a:r>
              <a:rPr lang="en-US" sz="700" dirty="0" smtClean="0">
                <a:solidFill>
                  <a:schemeClr val="tx2"/>
                </a:solidFill>
              </a:rPr>
              <a:t>|</a:t>
            </a:r>
            <a:r>
              <a:rPr lang="en-US" sz="700" dirty="0" smtClean="0">
                <a:solidFill>
                  <a:srgbClr val="FFFFFF"/>
                </a:solidFill>
              </a:rPr>
              <a:t>   P. 202.296.3671   </a:t>
            </a:r>
            <a:r>
              <a:rPr lang="en-US" sz="700" dirty="0" smtClean="0">
                <a:solidFill>
                  <a:srgbClr val="00A7B5"/>
                </a:solidFill>
              </a:rPr>
              <a:t>|</a:t>
            </a:r>
            <a:r>
              <a:rPr lang="en-US" sz="700" dirty="0" smtClean="0">
                <a:solidFill>
                  <a:srgbClr val="FFFFFF"/>
                </a:solidFill>
              </a:rPr>
              <a:t>    F. 202.223.5843   </a:t>
            </a:r>
            <a:r>
              <a:rPr lang="en-US" sz="700" dirty="0" smtClean="0">
                <a:solidFill>
                  <a:srgbClr val="00A7B5"/>
                </a:solidFill>
              </a:rPr>
              <a:t>|</a:t>
            </a:r>
            <a:r>
              <a:rPr lang="en-US" sz="700" dirty="0" smtClean="0">
                <a:solidFill>
                  <a:srgbClr val="FFFFFF"/>
                </a:solidFill>
              </a:rPr>
              <a:t>   </a:t>
            </a:r>
            <a:r>
              <a:rPr lang="en-US" sz="700" dirty="0" err="1" smtClean="0">
                <a:solidFill>
                  <a:srgbClr val="FFFFFF"/>
                </a:solidFill>
              </a:rPr>
              <a:t>alta.org</a:t>
            </a:r>
            <a:r>
              <a:rPr lang="en-US" sz="700" dirty="0" smtClean="0">
                <a:solidFill>
                  <a:srgbClr val="FFFFFF"/>
                </a:solidFill>
              </a:rPr>
              <a:t> </a:t>
            </a:r>
          </a:p>
        </p:txBody>
      </p:sp>
      <p:sp>
        <p:nvSpPr>
          <p:cNvPr id="2" name="Title 1"/>
          <p:cNvSpPr>
            <a:spLocks noGrp="1"/>
          </p:cNvSpPr>
          <p:nvPr>
            <p:ph type="ctrTitle"/>
          </p:nvPr>
        </p:nvSpPr>
        <p:spPr>
          <a:xfrm>
            <a:off x="685800" y="1722167"/>
            <a:ext cx="7575884" cy="1102519"/>
          </a:xfrm>
        </p:spPr>
        <p:txBody>
          <a:bodyPr>
            <a:normAutofit/>
          </a:bodyPr>
          <a:lstStyle>
            <a:lvl1pPr>
              <a:defRPr sz="25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2994588"/>
            <a:ext cx="7575884" cy="102873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546513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Rounded Rectangle 10"/>
          <p:cNvSpPr/>
          <p:nvPr userDrawn="1"/>
        </p:nvSpPr>
        <p:spPr>
          <a:xfrm>
            <a:off x="214313" y="231775"/>
            <a:ext cx="8715375" cy="4679950"/>
          </a:xfrm>
          <a:prstGeom prst="roundRect">
            <a:avLst>
              <a:gd name="adj" fmla="val 1298"/>
            </a:avLst>
          </a:prstGeom>
          <a:blipFill rotWithShape="1">
            <a:blip r:embed="rId2"/>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ounded Rectangle 9"/>
          <p:cNvSpPr/>
          <p:nvPr userDrawn="1"/>
        </p:nvSpPr>
        <p:spPr>
          <a:xfrm>
            <a:off x="214313" y="231775"/>
            <a:ext cx="8715375" cy="4679950"/>
          </a:xfrm>
          <a:prstGeom prst="roundRect">
            <a:avLst>
              <a:gd name="adj" fmla="val 1298"/>
            </a:avLst>
          </a:prstGeom>
          <a:gradFill flip="none" rotWithShape="1">
            <a:gsLst>
              <a:gs pos="0">
                <a:schemeClr val="accent5">
                  <a:alpha val="70000"/>
                </a:schemeClr>
              </a:gs>
              <a:gs pos="100000">
                <a:srgbClr val="FFFFFF">
                  <a:alpha val="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5" name="Straight Connector 4"/>
          <p:cNvCxnSpPr/>
          <p:nvPr/>
        </p:nvCxnSpPr>
        <p:spPr>
          <a:xfrm>
            <a:off x="214313" y="2903538"/>
            <a:ext cx="8047037" cy="0"/>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6" name="Picture 12" descr="ALTA_LOGO_KO-Whit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614363"/>
            <a:ext cx="230505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4"/>
          <p:cNvSpPr txBox="1">
            <a:spLocks noChangeArrowheads="1"/>
          </p:cNvSpPr>
          <p:nvPr/>
        </p:nvSpPr>
        <p:spPr bwMode="auto">
          <a:xfrm>
            <a:off x="685800" y="4467225"/>
            <a:ext cx="68897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defRPr/>
            </a:pPr>
            <a:r>
              <a:rPr lang="en-US" sz="700" dirty="0" smtClean="0">
                <a:solidFill>
                  <a:srgbClr val="FFFFFF"/>
                </a:solidFill>
              </a:rPr>
              <a:t>1800 M Street, NW, Suite 300S, Washington, D.C. 20036-5843   </a:t>
            </a:r>
            <a:r>
              <a:rPr lang="en-US" sz="700" dirty="0" smtClean="0">
                <a:solidFill>
                  <a:schemeClr val="tx2"/>
                </a:solidFill>
              </a:rPr>
              <a:t>|</a:t>
            </a:r>
            <a:r>
              <a:rPr lang="en-US" sz="700" dirty="0" smtClean="0">
                <a:solidFill>
                  <a:srgbClr val="FFFFFF"/>
                </a:solidFill>
              </a:rPr>
              <a:t>   P. 202.296.3671   </a:t>
            </a:r>
            <a:r>
              <a:rPr lang="en-US" sz="700" dirty="0" smtClean="0">
                <a:solidFill>
                  <a:srgbClr val="00A7B5"/>
                </a:solidFill>
              </a:rPr>
              <a:t>|</a:t>
            </a:r>
            <a:r>
              <a:rPr lang="en-US" sz="700" dirty="0" smtClean="0">
                <a:solidFill>
                  <a:srgbClr val="FFFFFF"/>
                </a:solidFill>
              </a:rPr>
              <a:t>    F. 202.223.5843   </a:t>
            </a:r>
            <a:r>
              <a:rPr lang="en-US" sz="700" dirty="0" smtClean="0">
                <a:solidFill>
                  <a:srgbClr val="00A7B5"/>
                </a:solidFill>
              </a:rPr>
              <a:t>|</a:t>
            </a:r>
            <a:r>
              <a:rPr lang="en-US" sz="700" dirty="0" smtClean="0">
                <a:solidFill>
                  <a:srgbClr val="FFFFFF"/>
                </a:solidFill>
              </a:rPr>
              <a:t>   homeclosing101.org</a:t>
            </a:r>
          </a:p>
        </p:txBody>
      </p:sp>
      <p:sp>
        <p:nvSpPr>
          <p:cNvPr id="2" name="Title 1"/>
          <p:cNvSpPr>
            <a:spLocks noGrp="1"/>
          </p:cNvSpPr>
          <p:nvPr>
            <p:ph type="ctrTitle"/>
          </p:nvPr>
        </p:nvSpPr>
        <p:spPr>
          <a:xfrm>
            <a:off x="685800" y="1722167"/>
            <a:ext cx="7575884" cy="1102519"/>
          </a:xfrm>
        </p:spPr>
        <p:txBody>
          <a:bodyPr>
            <a:normAutofit/>
          </a:bodyPr>
          <a:lstStyle>
            <a:lvl1pPr>
              <a:defRPr sz="25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2994588"/>
            <a:ext cx="7575884" cy="102873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9" name="Text Placeholder 8"/>
          <p:cNvSpPr>
            <a:spLocks noGrp="1"/>
          </p:cNvSpPr>
          <p:nvPr>
            <p:ph type="body" sz="quarter" idx="10" hasCustomPrompt="1"/>
          </p:nvPr>
        </p:nvSpPr>
        <p:spPr>
          <a:xfrm>
            <a:off x="696941" y="4124913"/>
            <a:ext cx="3162300" cy="244149"/>
          </a:xfrm>
        </p:spPr>
        <p:txBody>
          <a:bodyPr/>
          <a:lstStyle>
            <a:lvl1pPr marL="0" indent="0">
              <a:buNone/>
              <a:defRPr sz="900" baseline="0">
                <a:solidFill>
                  <a:srgbClr val="FFFFFF"/>
                </a:solidFill>
              </a:defRPr>
            </a:lvl1pPr>
            <a:lvl2pPr marL="457200" indent="0">
              <a:buNone/>
              <a:defRPr sz="700">
                <a:solidFill>
                  <a:srgbClr val="FFFFFF"/>
                </a:solidFill>
              </a:defRPr>
            </a:lvl2pPr>
            <a:lvl3pPr marL="914400" indent="0">
              <a:buNone/>
              <a:defRPr sz="700">
                <a:solidFill>
                  <a:srgbClr val="FFFFFF"/>
                </a:solidFill>
              </a:defRPr>
            </a:lvl3pPr>
            <a:lvl4pPr marL="1371600" indent="0">
              <a:buNone/>
              <a:defRPr sz="700">
                <a:solidFill>
                  <a:srgbClr val="FFFFFF"/>
                </a:solidFill>
              </a:defRPr>
            </a:lvl4pPr>
            <a:lvl5pPr marL="1828800" indent="0">
              <a:buNone/>
              <a:defRPr sz="700">
                <a:solidFill>
                  <a:srgbClr val="FFFFFF"/>
                </a:solidFill>
              </a:defRPr>
            </a:lvl5pPr>
          </a:lstStyle>
          <a:p>
            <a:pPr lvl="0"/>
            <a:r>
              <a:rPr lang="en-US" dirty="0" smtClean="0"/>
              <a:t>[Insert Date Here]</a:t>
            </a:r>
            <a:endParaRPr lang="en-US" dirty="0"/>
          </a:p>
        </p:txBody>
      </p:sp>
    </p:spTree>
    <p:extLst>
      <p:ext uri="{BB962C8B-B14F-4D97-AF65-F5344CB8AC3E}">
        <p14:creationId xmlns:p14="http://schemas.microsoft.com/office/powerpoint/2010/main" val="3713522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1" name="Rounded Rectangle 10"/>
          <p:cNvSpPr/>
          <p:nvPr userDrawn="1"/>
        </p:nvSpPr>
        <p:spPr>
          <a:xfrm>
            <a:off x="214313" y="231775"/>
            <a:ext cx="8715375" cy="4679950"/>
          </a:xfrm>
          <a:prstGeom prst="roundRect">
            <a:avLst>
              <a:gd name="adj" fmla="val 1298"/>
            </a:avLst>
          </a:prstGeom>
          <a:blipFill rotWithShape="1">
            <a:blip r:embed="rId2"/>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5" name="Straight Connector 4"/>
          <p:cNvCxnSpPr/>
          <p:nvPr/>
        </p:nvCxnSpPr>
        <p:spPr>
          <a:xfrm>
            <a:off x="214313" y="2903538"/>
            <a:ext cx="8047037" cy="0"/>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6" name="Picture 12" descr="ALTA_LOGO_KO-Whit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614363"/>
            <a:ext cx="230505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4"/>
          <p:cNvSpPr txBox="1">
            <a:spLocks noChangeArrowheads="1"/>
          </p:cNvSpPr>
          <p:nvPr/>
        </p:nvSpPr>
        <p:spPr bwMode="auto">
          <a:xfrm>
            <a:off x="685800" y="4467225"/>
            <a:ext cx="68897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defRPr/>
            </a:pPr>
            <a:r>
              <a:rPr lang="en-US" sz="700" dirty="0" smtClean="0">
                <a:solidFill>
                  <a:srgbClr val="FFFFFF"/>
                </a:solidFill>
              </a:rPr>
              <a:t>1800 M Street, NW, Suite 300S, Washington, D.C. 20036-5828  </a:t>
            </a:r>
            <a:r>
              <a:rPr lang="en-US" sz="700" dirty="0" smtClean="0">
                <a:solidFill>
                  <a:srgbClr val="FD9809"/>
                </a:solidFill>
              </a:rPr>
              <a:t> |   </a:t>
            </a:r>
            <a:r>
              <a:rPr lang="en-US" sz="700" dirty="0" smtClean="0">
                <a:solidFill>
                  <a:srgbClr val="FFFFFF"/>
                </a:solidFill>
              </a:rPr>
              <a:t>P. 202.296.3671   </a:t>
            </a:r>
            <a:r>
              <a:rPr lang="en-US" sz="700" dirty="0" smtClean="0">
                <a:solidFill>
                  <a:srgbClr val="FD9809"/>
                </a:solidFill>
              </a:rPr>
              <a:t>|</a:t>
            </a:r>
            <a:r>
              <a:rPr lang="en-US" sz="700" dirty="0" smtClean="0">
                <a:solidFill>
                  <a:srgbClr val="FFFFFF"/>
                </a:solidFill>
              </a:rPr>
              <a:t>    F. 202.223.5843   </a:t>
            </a:r>
            <a:r>
              <a:rPr lang="en-US" sz="700" dirty="0" smtClean="0">
                <a:solidFill>
                  <a:srgbClr val="FD9809"/>
                </a:solidFill>
              </a:rPr>
              <a:t>|  </a:t>
            </a:r>
            <a:r>
              <a:rPr lang="en-US" sz="700" dirty="0" smtClean="0">
                <a:solidFill>
                  <a:srgbClr val="FFFFFF"/>
                </a:solidFill>
              </a:rPr>
              <a:t> homeclosing101.org</a:t>
            </a:r>
          </a:p>
        </p:txBody>
      </p:sp>
      <p:sp>
        <p:nvSpPr>
          <p:cNvPr id="2" name="Title 1"/>
          <p:cNvSpPr>
            <a:spLocks noGrp="1"/>
          </p:cNvSpPr>
          <p:nvPr>
            <p:ph type="ctrTitle"/>
          </p:nvPr>
        </p:nvSpPr>
        <p:spPr>
          <a:xfrm>
            <a:off x="685800" y="1722167"/>
            <a:ext cx="7575884" cy="1102519"/>
          </a:xfrm>
        </p:spPr>
        <p:txBody>
          <a:bodyPr>
            <a:normAutofit/>
          </a:bodyPr>
          <a:lstStyle>
            <a:lvl1pPr>
              <a:defRPr sz="25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2994588"/>
            <a:ext cx="7575884" cy="102873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9" name="Text Placeholder 8"/>
          <p:cNvSpPr>
            <a:spLocks noGrp="1"/>
          </p:cNvSpPr>
          <p:nvPr>
            <p:ph type="body" sz="quarter" idx="10" hasCustomPrompt="1"/>
          </p:nvPr>
        </p:nvSpPr>
        <p:spPr>
          <a:xfrm>
            <a:off x="696941" y="4124913"/>
            <a:ext cx="3162300" cy="244149"/>
          </a:xfrm>
        </p:spPr>
        <p:txBody>
          <a:bodyPr/>
          <a:lstStyle>
            <a:lvl1pPr marL="0" indent="0">
              <a:buNone/>
              <a:defRPr sz="900" baseline="0">
                <a:solidFill>
                  <a:srgbClr val="FFFFFF"/>
                </a:solidFill>
              </a:defRPr>
            </a:lvl1pPr>
            <a:lvl2pPr marL="457200" indent="0">
              <a:buNone/>
              <a:defRPr sz="700">
                <a:solidFill>
                  <a:srgbClr val="FFFFFF"/>
                </a:solidFill>
              </a:defRPr>
            </a:lvl2pPr>
            <a:lvl3pPr marL="914400" indent="0">
              <a:buNone/>
              <a:defRPr sz="700">
                <a:solidFill>
                  <a:srgbClr val="FFFFFF"/>
                </a:solidFill>
              </a:defRPr>
            </a:lvl3pPr>
            <a:lvl4pPr marL="1371600" indent="0">
              <a:buNone/>
              <a:defRPr sz="700">
                <a:solidFill>
                  <a:srgbClr val="FFFFFF"/>
                </a:solidFill>
              </a:defRPr>
            </a:lvl4pPr>
            <a:lvl5pPr marL="1828800" indent="0">
              <a:buNone/>
              <a:defRPr sz="700">
                <a:solidFill>
                  <a:srgbClr val="FFFFFF"/>
                </a:solidFill>
              </a:defRPr>
            </a:lvl5pPr>
          </a:lstStyle>
          <a:p>
            <a:pPr lvl="0"/>
            <a:r>
              <a:rPr lang="en-US" dirty="0" smtClean="0"/>
              <a:t>[Insert Date Here]</a:t>
            </a:r>
            <a:endParaRPr lang="en-US" dirty="0"/>
          </a:p>
        </p:txBody>
      </p:sp>
    </p:spTree>
    <p:extLst>
      <p:ext uri="{BB962C8B-B14F-4D97-AF65-F5344CB8AC3E}">
        <p14:creationId xmlns:p14="http://schemas.microsoft.com/office/powerpoint/2010/main" val="2296225588"/>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0" name="Rounded Rectangle 9"/>
          <p:cNvSpPr/>
          <p:nvPr userDrawn="1"/>
        </p:nvSpPr>
        <p:spPr>
          <a:xfrm>
            <a:off x="214313" y="231775"/>
            <a:ext cx="8715375" cy="4679950"/>
          </a:xfrm>
          <a:prstGeom prst="roundRect">
            <a:avLst>
              <a:gd name="adj" fmla="val 1298"/>
            </a:avLst>
          </a:prstGeom>
          <a:solidFill>
            <a:srgbClr val="FD9809">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Rounded Rectangle 3"/>
          <p:cNvSpPr/>
          <p:nvPr/>
        </p:nvSpPr>
        <p:spPr>
          <a:xfrm>
            <a:off x="214313" y="231775"/>
            <a:ext cx="8715375" cy="4679950"/>
          </a:xfrm>
          <a:prstGeom prst="roundRect">
            <a:avLst>
              <a:gd name="adj" fmla="val 1298"/>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5" name="Straight Connector 4"/>
          <p:cNvCxnSpPr/>
          <p:nvPr/>
        </p:nvCxnSpPr>
        <p:spPr>
          <a:xfrm>
            <a:off x="214313" y="2903538"/>
            <a:ext cx="8047037" cy="0"/>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685800" y="1722167"/>
            <a:ext cx="7575884" cy="1102519"/>
          </a:xfrm>
        </p:spPr>
        <p:txBody>
          <a:bodyPr>
            <a:normAutofit/>
          </a:bodyPr>
          <a:lstStyle>
            <a:lvl1pPr>
              <a:defRPr sz="25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2994588"/>
            <a:ext cx="7575884" cy="102873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9" name="Text Placeholder 8"/>
          <p:cNvSpPr>
            <a:spLocks noGrp="1"/>
          </p:cNvSpPr>
          <p:nvPr>
            <p:ph type="body" sz="quarter" idx="10" hasCustomPrompt="1"/>
          </p:nvPr>
        </p:nvSpPr>
        <p:spPr>
          <a:xfrm>
            <a:off x="696941" y="4124913"/>
            <a:ext cx="3162300" cy="244149"/>
          </a:xfrm>
        </p:spPr>
        <p:txBody>
          <a:bodyPr/>
          <a:lstStyle>
            <a:lvl1pPr marL="0" indent="0">
              <a:buNone/>
              <a:defRPr sz="900" baseline="0">
                <a:solidFill>
                  <a:srgbClr val="FFFFFF"/>
                </a:solidFill>
              </a:defRPr>
            </a:lvl1pPr>
            <a:lvl2pPr marL="457200" indent="0">
              <a:buNone/>
              <a:defRPr sz="700">
                <a:solidFill>
                  <a:srgbClr val="FFFFFF"/>
                </a:solidFill>
              </a:defRPr>
            </a:lvl2pPr>
            <a:lvl3pPr marL="914400" indent="0">
              <a:buNone/>
              <a:defRPr sz="700">
                <a:solidFill>
                  <a:srgbClr val="FFFFFF"/>
                </a:solidFill>
              </a:defRPr>
            </a:lvl3pPr>
            <a:lvl4pPr marL="1371600" indent="0">
              <a:buNone/>
              <a:defRPr sz="700">
                <a:solidFill>
                  <a:srgbClr val="FFFFFF"/>
                </a:solidFill>
              </a:defRPr>
            </a:lvl4pPr>
            <a:lvl5pPr marL="1828800" indent="0">
              <a:buNone/>
              <a:defRPr sz="700">
                <a:solidFill>
                  <a:srgbClr val="FFFFFF"/>
                </a:solidFill>
              </a:defRPr>
            </a:lvl5pPr>
          </a:lstStyle>
          <a:p>
            <a:pPr lvl="0"/>
            <a:r>
              <a:rPr lang="en-US" dirty="0" smtClean="0"/>
              <a:t>[Insert Date Here]</a:t>
            </a:r>
            <a:endParaRPr lang="en-US" dirty="0"/>
          </a:p>
        </p:txBody>
      </p:sp>
      <p:sp>
        <p:nvSpPr>
          <p:cNvPr id="12" name="Picture Placeholder 10"/>
          <p:cNvSpPr>
            <a:spLocks noGrp="1"/>
          </p:cNvSpPr>
          <p:nvPr>
            <p:ph type="pic" sz="quarter" idx="11" hasCustomPrompt="1"/>
          </p:nvPr>
        </p:nvSpPr>
        <p:spPr>
          <a:xfrm>
            <a:off x="685800" y="514350"/>
            <a:ext cx="2362200" cy="838200"/>
          </a:xfrm>
        </p:spPr>
        <p:txBody>
          <a:bodyPr anchor="ctr"/>
          <a:lstStyle>
            <a:lvl1pPr marL="0" indent="0" algn="ctr">
              <a:buNone/>
              <a:defRPr sz="1400">
                <a:solidFill>
                  <a:schemeClr val="bg1"/>
                </a:solidFill>
              </a:defRPr>
            </a:lvl1pPr>
          </a:lstStyle>
          <a:p>
            <a:r>
              <a:rPr lang="en-US" dirty="0" smtClean="0"/>
              <a:t>[Insert Logo Here]</a:t>
            </a:r>
            <a:endParaRPr lang="en-US" dirty="0"/>
          </a:p>
        </p:txBody>
      </p:sp>
      <p:sp>
        <p:nvSpPr>
          <p:cNvPr id="14" name="TextBox 13"/>
          <p:cNvSpPr txBox="1"/>
          <p:nvPr userDrawn="1"/>
        </p:nvSpPr>
        <p:spPr>
          <a:xfrm>
            <a:off x="7501367" y="4467225"/>
            <a:ext cx="1069812" cy="200055"/>
          </a:xfrm>
          <a:prstGeom prst="rect">
            <a:avLst/>
          </a:prstGeom>
          <a:noFill/>
        </p:spPr>
        <p:txBody>
          <a:bodyPr wrap="non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lang="en-US" sz="700" b="1" dirty="0" smtClean="0">
                <a:solidFill>
                  <a:srgbClr val="FFFFFF"/>
                </a:solidFill>
              </a:rPr>
              <a:t>homeclosing101.org</a:t>
            </a:r>
            <a:endParaRPr lang="en-US" sz="700" b="1" dirty="0"/>
          </a:p>
        </p:txBody>
      </p:sp>
      <p:sp>
        <p:nvSpPr>
          <p:cNvPr id="16" name="Text Placeholder 15"/>
          <p:cNvSpPr>
            <a:spLocks noGrp="1"/>
          </p:cNvSpPr>
          <p:nvPr>
            <p:ph type="body" sz="quarter" idx="12" hasCustomPrompt="1"/>
          </p:nvPr>
        </p:nvSpPr>
        <p:spPr>
          <a:xfrm>
            <a:off x="685800" y="4467225"/>
            <a:ext cx="5597676" cy="274638"/>
          </a:xfrm>
        </p:spPr>
        <p:txBody>
          <a:bodyPr/>
          <a:lstStyle>
            <a:lvl1pPr marL="0" indent="0">
              <a:buNone/>
              <a:defRPr sz="700">
                <a:solidFill>
                  <a:schemeClr val="bg1"/>
                </a:solidFill>
              </a:defRPr>
            </a:lvl1pPr>
            <a:lvl2pPr marL="457200" indent="0">
              <a:buNone/>
              <a:defRPr sz="700">
                <a:solidFill>
                  <a:schemeClr val="bg1"/>
                </a:solidFill>
              </a:defRPr>
            </a:lvl2pPr>
            <a:lvl3pPr marL="914400" indent="0">
              <a:buNone/>
              <a:defRPr sz="700">
                <a:solidFill>
                  <a:schemeClr val="bg1"/>
                </a:solidFill>
              </a:defRPr>
            </a:lvl3pPr>
            <a:lvl4pPr marL="1371600" indent="0">
              <a:buNone/>
              <a:defRPr sz="700">
                <a:solidFill>
                  <a:schemeClr val="bg1"/>
                </a:solidFill>
              </a:defRPr>
            </a:lvl4pPr>
            <a:lvl5pPr marL="1828800" indent="0">
              <a:buNone/>
              <a:defRPr sz="700">
                <a:solidFill>
                  <a:schemeClr val="bg1"/>
                </a:solidFill>
              </a:defRPr>
            </a:lvl5pPr>
          </a:lstStyle>
          <a:p>
            <a:pPr lvl="0"/>
            <a:r>
              <a:rPr lang="en-US" dirty="0" smtClean="0"/>
              <a:t>[Insert Address Here]</a:t>
            </a:r>
            <a:endParaRPr lang="en-US" dirty="0"/>
          </a:p>
        </p:txBody>
      </p:sp>
    </p:spTree>
    <p:extLst>
      <p:ext uri="{BB962C8B-B14F-4D97-AF65-F5344CB8AC3E}">
        <p14:creationId xmlns:p14="http://schemas.microsoft.com/office/powerpoint/2010/main" val="37942615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Box 8"/>
          <p:cNvSpPr txBox="1">
            <a:spLocks noChangeArrowheads="1"/>
          </p:cNvSpPr>
          <p:nvPr/>
        </p:nvSpPr>
        <p:spPr bwMode="auto">
          <a:xfrm>
            <a:off x="8782050" y="4192588"/>
            <a:ext cx="3619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fld id="{F6580A0B-F2D0-944D-8F35-04C5DBA0D2C9}" type="slidenum">
              <a:rPr lang="en-US" sz="900" smtClean="0">
                <a:solidFill>
                  <a:srgbClr val="101B42"/>
                </a:solidFill>
              </a:rPr>
              <a:pPr algn="ctr">
                <a:defRPr/>
              </a:pPr>
              <a:t>‹#›</a:t>
            </a:fld>
            <a:endParaRPr lang="en-US" sz="900" dirty="0" smtClean="0">
              <a:solidFill>
                <a:srgbClr val="101B42"/>
              </a:solidFill>
            </a:endParaRPr>
          </a:p>
        </p:txBody>
      </p:sp>
      <p:cxnSp>
        <p:nvCxnSpPr>
          <p:cNvPr id="5" name="Straight Connector 4"/>
          <p:cNvCxnSpPr/>
          <p:nvPr/>
        </p:nvCxnSpPr>
        <p:spPr>
          <a:xfrm>
            <a:off x="8770938" y="4421188"/>
            <a:ext cx="400050"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66688" indent="-166688">
              <a:buClr>
                <a:schemeClr val="tx2"/>
              </a:buClr>
              <a:defRPr/>
            </a:lvl1pPr>
            <a:lvl2pPr>
              <a:buClr>
                <a:schemeClr val="accent2"/>
              </a:buClr>
              <a:defRPr/>
            </a:lvl2pPr>
            <a:lvl3pPr>
              <a:buClr>
                <a:schemeClr val="accent1"/>
              </a:buClr>
              <a:defRPr/>
            </a:lvl3pPr>
            <a:lvl4pPr>
              <a:buClr>
                <a:schemeClr val="accent4"/>
              </a:buClr>
              <a:defRPr/>
            </a:lvl4pPr>
            <a:lvl5pPr>
              <a:buClr>
                <a:schemeClr val="accent6"/>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6" name="Picture 6" descr="ALTA_LOGO_PMS444+173.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7025" y="4421188"/>
            <a:ext cx="1654175"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1875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TextBox 8"/>
          <p:cNvSpPr txBox="1">
            <a:spLocks noChangeArrowheads="1"/>
          </p:cNvSpPr>
          <p:nvPr/>
        </p:nvSpPr>
        <p:spPr bwMode="auto">
          <a:xfrm>
            <a:off x="8782050" y="4192588"/>
            <a:ext cx="3619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fld id="{F6580A0B-F2D0-944D-8F35-04C5DBA0D2C9}" type="slidenum">
              <a:rPr lang="en-US" sz="900" smtClean="0">
                <a:solidFill>
                  <a:srgbClr val="101B42"/>
                </a:solidFill>
              </a:rPr>
              <a:pPr algn="ctr">
                <a:defRPr/>
              </a:pPr>
              <a:t>‹#›</a:t>
            </a:fld>
            <a:endParaRPr lang="en-US" sz="900" dirty="0" smtClean="0">
              <a:solidFill>
                <a:srgbClr val="101B42"/>
              </a:solidFill>
            </a:endParaRPr>
          </a:p>
        </p:txBody>
      </p:sp>
      <p:cxnSp>
        <p:nvCxnSpPr>
          <p:cNvPr id="5" name="Straight Connector 4"/>
          <p:cNvCxnSpPr/>
          <p:nvPr/>
        </p:nvCxnSpPr>
        <p:spPr>
          <a:xfrm>
            <a:off x="8770938" y="4421188"/>
            <a:ext cx="400050"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66688" indent="-166688">
              <a:buClr>
                <a:schemeClr val="tx2"/>
              </a:buClr>
              <a:defRPr/>
            </a:lvl1pPr>
            <a:lvl2pPr>
              <a:buClr>
                <a:schemeClr val="accent2"/>
              </a:buClr>
              <a:defRPr/>
            </a:lvl2pPr>
            <a:lvl3pPr>
              <a:buClr>
                <a:schemeClr val="accent1"/>
              </a:buClr>
              <a:defRPr/>
            </a:lvl3pPr>
            <a:lvl4pPr>
              <a:buClr>
                <a:schemeClr val="accent4"/>
              </a:buClr>
              <a:defRPr/>
            </a:lvl4pPr>
            <a:lvl5pPr>
              <a:buClr>
                <a:schemeClr val="accent6"/>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Picture Placeholder 10"/>
          <p:cNvSpPr>
            <a:spLocks noGrp="1"/>
          </p:cNvSpPr>
          <p:nvPr>
            <p:ph type="pic" sz="quarter" idx="11" hasCustomPrompt="1"/>
          </p:nvPr>
        </p:nvSpPr>
        <p:spPr>
          <a:xfrm>
            <a:off x="327025" y="4288168"/>
            <a:ext cx="1730375" cy="669925"/>
          </a:xfrm>
        </p:spPr>
        <p:txBody>
          <a:bodyPr anchor="ctr"/>
          <a:lstStyle>
            <a:lvl1pPr marL="0" indent="0" algn="ctr">
              <a:buNone/>
              <a:defRPr sz="1400">
                <a:solidFill>
                  <a:srgbClr val="00A7B5"/>
                </a:solidFill>
              </a:defRPr>
            </a:lvl1pPr>
          </a:lstStyle>
          <a:p>
            <a:r>
              <a:rPr lang="en-US" dirty="0" smtClean="0"/>
              <a:t>[Insert Logo Here]</a:t>
            </a:r>
            <a:endParaRPr lang="en-US" dirty="0"/>
          </a:p>
        </p:txBody>
      </p:sp>
    </p:spTree>
    <p:extLst>
      <p:ext uri="{BB962C8B-B14F-4D97-AF65-F5344CB8AC3E}">
        <p14:creationId xmlns:p14="http://schemas.microsoft.com/office/powerpoint/2010/main" val="1678063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Rounded Rectangle 2"/>
          <p:cNvSpPr/>
          <p:nvPr/>
        </p:nvSpPr>
        <p:spPr>
          <a:xfrm>
            <a:off x="214313" y="231775"/>
            <a:ext cx="8715375" cy="4679950"/>
          </a:xfrm>
          <a:prstGeom prst="roundRect">
            <a:avLst>
              <a:gd name="adj" fmla="val 1298"/>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4" name="Picture 11" descr="ALTA_LOGO_KO-Whi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63938" y="4062413"/>
            <a:ext cx="19812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a:off x="214313" y="2903538"/>
            <a:ext cx="8715375"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15086" y="1843261"/>
            <a:ext cx="8713830" cy="1021556"/>
          </a:xfrm>
        </p:spPr>
        <p:txBody>
          <a:bodyPr anchor="t">
            <a:normAutofit/>
          </a:bodyPr>
          <a:lstStyle>
            <a:lvl1pPr algn="ctr">
              <a:defRPr sz="2500" b="1" cap="all" baseline="0">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3871264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Rounded Rectangle 2"/>
          <p:cNvSpPr/>
          <p:nvPr/>
        </p:nvSpPr>
        <p:spPr>
          <a:xfrm>
            <a:off x="214313" y="231775"/>
            <a:ext cx="8715375" cy="4679950"/>
          </a:xfrm>
          <a:prstGeom prst="roundRect">
            <a:avLst>
              <a:gd name="adj" fmla="val 1298"/>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5" name="Straight Connector 4"/>
          <p:cNvCxnSpPr/>
          <p:nvPr/>
        </p:nvCxnSpPr>
        <p:spPr>
          <a:xfrm>
            <a:off x="214313" y="2903538"/>
            <a:ext cx="8715375"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15086" y="1843261"/>
            <a:ext cx="8713830" cy="1021556"/>
          </a:xfrm>
        </p:spPr>
        <p:txBody>
          <a:bodyPr anchor="t">
            <a:normAutofit/>
          </a:bodyPr>
          <a:lstStyle>
            <a:lvl1pPr algn="ctr">
              <a:defRPr sz="2500" b="1" cap="all" baseline="0">
                <a:solidFill>
                  <a:schemeClr val="bg1"/>
                </a:solidFill>
              </a:defRPr>
            </a:lvl1pPr>
          </a:lstStyle>
          <a:p>
            <a:r>
              <a:rPr lang="en-US" smtClean="0"/>
              <a:t>Click to edit Master title style</a:t>
            </a:r>
            <a:endParaRPr lang="en-US" dirty="0"/>
          </a:p>
        </p:txBody>
      </p:sp>
      <p:sp>
        <p:nvSpPr>
          <p:cNvPr id="6" name="Picture Placeholder 10"/>
          <p:cNvSpPr>
            <a:spLocks noGrp="1"/>
          </p:cNvSpPr>
          <p:nvPr>
            <p:ph type="pic" sz="quarter" idx="11" hasCustomPrompt="1"/>
          </p:nvPr>
        </p:nvSpPr>
        <p:spPr>
          <a:xfrm>
            <a:off x="3581400" y="3983199"/>
            <a:ext cx="1981200" cy="703006"/>
          </a:xfrm>
        </p:spPr>
        <p:txBody>
          <a:bodyPr anchor="ctr"/>
          <a:lstStyle>
            <a:lvl1pPr marL="0" indent="0" algn="ctr">
              <a:buNone/>
              <a:defRPr sz="1400">
                <a:solidFill>
                  <a:schemeClr val="bg1"/>
                </a:solidFill>
              </a:defRPr>
            </a:lvl1pPr>
          </a:lstStyle>
          <a:p>
            <a:r>
              <a:rPr lang="en-US" dirty="0" smtClean="0"/>
              <a:t>[Insert Logo Here]</a:t>
            </a:r>
            <a:endParaRPr lang="en-US" dirty="0"/>
          </a:p>
        </p:txBody>
      </p:sp>
    </p:spTree>
    <p:extLst>
      <p:ext uri="{BB962C8B-B14F-4D97-AF65-F5344CB8AC3E}">
        <p14:creationId xmlns:p14="http://schemas.microsoft.com/office/powerpoint/2010/main" val="844252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TextBox 8"/>
          <p:cNvSpPr txBox="1">
            <a:spLocks noChangeArrowheads="1"/>
          </p:cNvSpPr>
          <p:nvPr/>
        </p:nvSpPr>
        <p:spPr bwMode="auto">
          <a:xfrm>
            <a:off x="8782050" y="4192588"/>
            <a:ext cx="3619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fld id="{218693C0-9112-D543-B75E-D9B66E3E25F9}" type="slidenum">
              <a:rPr lang="en-US" sz="900" smtClean="0">
                <a:solidFill>
                  <a:srgbClr val="101B42"/>
                </a:solidFill>
              </a:rPr>
              <a:pPr algn="ctr">
                <a:defRPr/>
              </a:pPr>
              <a:t>‹#›</a:t>
            </a:fld>
            <a:endParaRPr lang="en-US" sz="900" dirty="0" smtClean="0">
              <a:solidFill>
                <a:srgbClr val="101B42"/>
              </a:solidFill>
            </a:endParaRPr>
          </a:p>
        </p:txBody>
      </p:sp>
      <p:cxnSp>
        <p:nvCxnSpPr>
          <p:cNvPr id="6" name="Straight Connector 5"/>
          <p:cNvCxnSpPr/>
          <p:nvPr/>
        </p:nvCxnSpPr>
        <p:spPr>
          <a:xfrm>
            <a:off x="8770938" y="4421188"/>
            <a:ext cx="400050"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264274"/>
            <a:ext cx="4038600" cy="2874505"/>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264274"/>
            <a:ext cx="4038600" cy="2874505"/>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descr="ALTA_LOGO_PMS444+173.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7025" y="4421188"/>
            <a:ext cx="1654175"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13986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95487"/>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dirty="0"/>
              <a:t>Master title style, Century Gothic, 28 pts., sentence case, bold, </a:t>
            </a:r>
            <a:r>
              <a:rPr lang="en-US" dirty="0" smtClean="0"/>
              <a:t>aqua</a:t>
            </a:r>
            <a:endParaRPr lang="en-US" dirty="0"/>
          </a:p>
        </p:txBody>
      </p:sp>
      <p:sp>
        <p:nvSpPr>
          <p:cNvPr id="1027" name="Text Placeholder 2"/>
          <p:cNvSpPr>
            <a:spLocks noGrp="1"/>
          </p:cNvSpPr>
          <p:nvPr>
            <p:ph type="body" idx="1"/>
          </p:nvPr>
        </p:nvSpPr>
        <p:spPr bwMode="auto">
          <a:xfrm>
            <a:off x="457200" y="1200150"/>
            <a:ext cx="8229600" cy="295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30" name="TextBox 10"/>
          <p:cNvSpPr txBox="1">
            <a:spLocks noChangeArrowheads="1"/>
          </p:cNvSpPr>
          <p:nvPr/>
        </p:nvSpPr>
        <p:spPr bwMode="auto">
          <a:xfrm>
            <a:off x="1881188" y="4754563"/>
            <a:ext cx="68897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r">
              <a:defRPr/>
            </a:pPr>
            <a:r>
              <a:rPr lang="en-US" sz="700" b="1" dirty="0" smtClean="0">
                <a:solidFill>
                  <a:schemeClr val="tx2"/>
                </a:solidFill>
              </a:rPr>
              <a:t>homeclosing101.org</a:t>
            </a:r>
          </a:p>
        </p:txBody>
      </p:sp>
    </p:spTree>
  </p:cSld>
  <p:clrMap bg1="lt1" tx1="dk1" bg2="lt2" tx2="dk2" accent1="accent1" accent2="accent2" accent3="accent3" accent4="accent4" accent5="accent5" accent6="accent6" hlink="hlink" folHlink="folHlink"/>
  <p:sldLayoutIdLst>
    <p:sldLayoutId id="2147483692" r:id="rId1"/>
    <p:sldLayoutId id="2147483678" r:id="rId2"/>
    <p:sldLayoutId id="2147483693" r:id="rId3"/>
    <p:sldLayoutId id="2147483686" r:id="rId4"/>
    <p:sldLayoutId id="2147483679" r:id="rId5"/>
    <p:sldLayoutId id="2147483688" r:id="rId6"/>
    <p:sldLayoutId id="2147483680" r:id="rId7"/>
    <p:sldLayoutId id="2147483687" r:id="rId8"/>
    <p:sldLayoutId id="2147483681" r:id="rId9"/>
    <p:sldLayoutId id="2147483682" r:id="rId10"/>
    <p:sldLayoutId id="2147483683" r:id="rId11"/>
    <p:sldLayoutId id="2147483684" r:id="rId12"/>
    <p:sldLayoutId id="2147483685" r:id="rId13"/>
    <p:sldLayoutId id="2147483689" r:id="rId14"/>
    <p:sldLayoutId id="2147483690" r:id="rId15"/>
  </p:sldLayoutIdLst>
  <p:txStyles>
    <p:titleStyle>
      <a:lvl1pPr algn="l" defTabSz="457200" rtl="0" eaLnBrk="1" fontAlgn="base" hangingPunct="1">
        <a:spcBef>
          <a:spcPct val="0"/>
        </a:spcBef>
        <a:spcAft>
          <a:spcPct val="0"/>
        </a:spcAft>
        <a:defRPr sz="2800" b="1" kern="1200">
          <a:solidFill>
            <a:srgbClr val="00A7B5"/>
          </a:solidFill>
          <a:latin typeface="+mj-lt"/>
          <a:ea typeface="ＭＳ Ｐゴシック" charset="0"/>
          <a:cs typeface="ＭＳ Ｐゴシック" charset="0"/>
        </a:defRPr>
      </a:lvl1pPr>
      <a:lvl2pPr algn="l" defTabSz="457200" rtl="0" eaLnBrk="1" fontAlgn="base" hangingPunct="1">
        <a:spcBef>
          <a:spcPct val="0"/>
        </a:spcBef>
        <a:spcAft>
          <a:spcPct val="0"/>
        </a:spcAft>
        <a:defRPr sz="2500" b="1">
          <a:solidFill>
            <a:srgbClr val="00A7B5"/>
          </a:solidFill>
          <a:latin typeface="Century Gothic" charset="0"/>
          <a:ea typeface="ＭＳ Ｐゴシック" charset="0"/>
          <a:cs typeface="ＭＳ Ｐゴシック" charset="0"/>
        </a:defRPr>
      </a:lvl2pPr>
      <a:lvl3pPr algn="l" defTabSz="457200" rtl="0" eaLnBrk="1" fontAlgn="base" hangingPunct="1">
        <a:spcBef>
          <a:spcPct val="0"/>
        </a:spcBef>
        <a:spcAft>
          <a:spcPct val="0"/>
        </a:spcAft>
        <a:defRPr sz="2500" b="1">
          <a:solidFill>
            <a:srgbClr val="00A7B5"/>
          </a:solidFill>
          <a:latin typeface="Century Gothic" charset="0"/>
          <a:ea typeface="ＭＳ Ｐゴシック" charset="0"/>
          <a:cs typeface="ＭＳ Ｐゴシック" charset="0"/>
        </a:defRPr>
      </a:lvl3pPr>
      <a:lvl4pPr algn="l" defTabSz="457200" rtl="0" eaLnBrk="1" fontAlgn="base" hangingPunct="1">
        <a:spcBef>
          <a:spcPct val="0"/>
        </a:spcBef>
        <a:spcAft>
          <a:spcPct val="0"/>
        </a:spcAft>
        <a:defRPr sz="2500" b="1">
          <a:solidFill>
            <a:srgbClr val="00A7B5"/>
          </a:solidFill>
          <a:latin typeface="Century Gothic" charset="0"/>
          <a:ea typeface="ＭＳ Ｐゴシック" charset="0"/>
          <a:cs typeface="ＭＳ Ｐゴシック" charset="0"/>
        </a:defRPr>
      </a:lvl4pPr>
      <a:lvl5pPr algn="l" defTabSz="457200" rtl="0" eaLnBrk="1" fontAlgn="base" hangingPunct="1">
        <a:spcBef>
          <a:spcPct val="0"/>
        </a:spcBef>
        <a:spcAft>
          <a:spcPct val="0"/>
        </a:spcAft>
        <a:defRPr sz="2500" b="1">
          <a:solidFill>
            <a:srgbClr val="00A7B5"/>
          </a:solidFill>
          <a:latin typeface="Century Gothic" charset="0"/>
          <a:ea typeface="ＭＳ Ｐゴシック" charset="0"/>
          <a:cs typeface="ＭＳ Ｐゴシック" charset="0"/>
        </a:defRPr>
      </a:lvl5pPr>
      <a:lvl6pPr marL="457200" algn="l" defTabSz="457200" rtl="0" eaLnBrk="1" fontAlgn="base" hangingPunct="1">
        <a:spcBef>
          <a:spcPct val="0"/>
        </a:spcBef>
        <a:spcAft>
          <a:spcPct val="0"/>
        </a:spcAft>
        <a:defRPr sz="3000" b="1">
          <a:solidFill>
            <a:srgbClr val="00A7B5"/>
          </a:solidFill>
          <a:latin typeface="Century Gothic" charset="0"/>
          <a:ea typeface="ＭＳ Ｐゴシック" charset="0"/>
          <a:cs typeface="ＭＳ Ｐゴシック" charset="0"/>
        </a:defRPr>
      </a:lvl6pPr>
      <a:lvl7pPr marL="914400" algn="l" defTabSz="457200" rtl="0" eaLnBrk="1" fontAlgn="base" hangingPunct="1">
        <a:spcBef>
          <a:spcPct val="0"/>
        </a:spcBef>
        <a:spcAft>
          <a:spcPct val="0"/>
        </a:spcAft>
        <a:defRPr sz="3000" b="1">
          <a:solidFill>
            <a:srgbClr val="00A7B5"/>
          </a:solidFill>
          <a:latin typeface="Century Gothic" charset="0"/>
          <a:ea typeface="ＭＳ Ｐゴシック" charset="0"/>
          <a:cs typeface="ＭＳ Ｐゴシック" charset="0"/>
        </a:defRPr>
      </a:lvl7pPr>
      <a:lvl8pPr marL="1371600" algn="l" defTabSz="457200" rtl="0" eaLnBrk="1" fontAlgn="base" hangingPunct="1">
        <a:spcBef>
          <a:spcPct val="0"/>
        </a:spcBef>
        <a:spcAft>
          <a:spcPct val="0"/>
        </a:spcAft>
        <a:defRPr sz="3000" b="1">
          <a:solidFill>
            <a:srgbClr val="00A7B5"/>
          </a:solidFill>
          <a:latin typeface="Century Gothic" charset="0"/>
          <a:ea typeface="ＭＳ Ｐゴシック" charset="0"/>
          <a:cs typeface="ＭＳ Ｐゴシック" charset="0"/>
        </a:defRPr>
      </a:lvl8pPr>
      <a:lvl9pPr marL="1828800" algn="l" defTabSz="457200" rtl="0" eaLnBrk="1" fontAlgn="base" hangingPunct="1">
        <a:spcBef>
          <a:spcPct val="0"/>
        </a:spcBef>
        <a:spcAft>
          <a:spcPct val="0"/>
        </a:spcAft>
        <a:defRPr sz="3000" b="1">
          <a:solidFill>
            <a:srgbClr val="00A7B5"/>
          </a:solidFill>
          <a:latin typeface="Century Gothic" charset="0"/>
          <a:ea typeface="ＭＳ Ｐゴシック" charset="0"/>
          <a:cs typeface="ＭＳ Ｐゴシック" charset="0"/>
        </a:defRPr>
      </a:lvl9pPr>
    </p:titleStyle>
    <p:bodyStyle>
      <a:lvl1pPr marL="166688" indent="-166688" algn="l" defTabSz="457200" rtl="0" eaLnBrk="1" fontAlgn="base" hangingPunct="1">
        <a:spcBef>
          <a:spcPct val="20000"/>
        </a:spcBef>
        <a:spcAft>
          <a:spcPct val="0"/>
        </a:spcAft>
        <a:buClr>
          <a:schemeClr val="tx2"/>
        </a:buClr>
        <a:buFont typeface="Arial" charset="0"/>
        <a:buChar char="•"/>
        <a:defRPr sz="2000" kern="1200">
          <a:solidFill>
            <a:srgbClr val="717C7D"/>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Clr>
          <a:schemeClr val="accent2"/>
        </a:buClr>
        <a:buFont typeface="Arial" charset="0"/>
        <a:buChar char="–"/>
        <a:defRPr kern="1200">
          <a:solidFill>
            <a:srgbClr val="717C7D"/>
          </a:solidFill>
          <a:latin typeface="+mn-lt"/>
          <a:ea typeface="ＭＳ Ｐゴシック" charset="0"/>
          <a:cs typeface="+mn-cs"/>
        </a:defRPr>
      </a:lvl2pPr>
      <a:lvl3pPr marL="1143000" indent="-228600" algn="l" defTabSz="457200" rtl="0" eaLnBrk="1" fontAlgn="base" hangingPunct="1">
        <a:spcBef>
          <a:spcPct val="20000"/>
        </a:spcBef>
        <a:spcAft>
          <a:spcPct val="0"/>
        </a:spcAft>
        <a:buClr>
          <a:schemeClr val="accent1"/>
        </a:buClr>
        <a:buFont typeface="Arial" charset="0"/>
        <a:buChar char="•"/>
        <a:defRPr sz="1600" kern="1200">
          <a:solidFill>
            <a:srgbClr val="717C7D"/>
          </a:solidFill>
          <a:latin typeface="+mn-lt"/>
          <a:ea typeface="ＭＳ Ｐゴシック" charset="0"/>
          <a:cs typeface="+mn-cs"/>
        </a:defRPr>
      </a:lvl3pPr>
      <a:lvl4pPr marL="1600200" indent="-228600" algn="l" defTabSz="457200" rtl="0" eaLnBrk="1" fontAlgn="base" hangingPunct="1">
        <a:spcBef>
          <a:spcPct val="20000"/>
        </a:spcBef>
        <a:spcAft>
          <a:spcPct val="0"/>
        </a:spcAft>
        <a:buClr>
          <a:schemeClr val="accent4"/>
        </a:buClr>
        <a:buFont typeface="Arial" charset="0"/>
        <a:buChar char="–"/>
        <a:defRPr sz="1400" kern="1200">
          <a:solidFill>
            <a:srgbClr val="717C7D"/>
          </a:solidFill>
          <a:latin typeface="+mn-lt"/>
          <a:ea typeface="ＭＳ Ｐゴシック" charset="0"/>
          <a:cs typeface="+mn-cs"/>
        </a:defRPr>
      </a:lvl4pPr>
      <a:lvl5pPr marL="2057400" indent="-228600" algn="l" defTabSz="457200" rtl="0" eaLnBrk="1" fontAlgn="base" hangingPunct="1">
        <a:spcBef>
          <a:spcPct val="20000"/>
        </a:spcBef>
        <a:spcAft>
          <a:spcPct val="0"/>
        </a:spcAft>
        <a:buClr>
          <a:schemeClr val="accent6"/>
        </a:buClr>
        <a:buFont typeface="Arial" charset="0"/>
        <a:buChar char="»"/>
        <a:defRPr sz="1200" kern="1200">
          <a:solidFill>
            <a:srgbClr val="717C7D"/>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ctrTitle"/>
          </p:nvPr>
        </p:nvSpPr>
        <p:spPr/>
        <p:txBody>
          <a:bodyPr>
            <a:normAutofit/>
          </a:bodyPr>
          <a:lstStyle/>
          <a:p>
            <a:r>
              <a:rPr lang="en-US" altLang="en-US" dirty="0" smtClean="0"/>
              <a:t>THE HOMEBUYER </a:t>
            </a:r>
            <a:r>
              <a:rPr lang="en-US" altLang="en-US" dirty="0"/>
              <a:t>CHECKLIST: </a:t>
            </a:r>
            <a:r>
              <a:rPr lang="en-US" altLang="en-US" dirty="0" smtClean="0"/>
              <a:t/>
            </a:r>
            <a:br>
              <a:rPr lang="en-US" altLang="en-US" dirty="0" smtClean="0"/>
            </a:br>
            <a:r>
              <a:rPr lang="en-US" altLang="en-US" dirty="0" smtClean="0"/>
              <a:t>10 STEPS TO BUY YOUR HOME WITH CONFIDENCE</a:t>
            </a:r>
            <a:endParaRPr lang="en-US" altLang="en-US" dirty="0"/>
          </a:p>
        </p:txBody>
      </p:sp>
      <p:sp>
        <p:nvSpPr>
          <p:cNvPr id="10243" name="Subtitle 2"/>
          <p:cNvSpPr>
            <a:spLocks noGrp="1"/>
          </p:cNvSpPr>
          <p:nvPr>
            <p:ph type="subTitle" idx="1"/>
          </p:nvPr>
        </p:nvSpPr>
        <p:spPr/>
        <p:txBody>
          <a:bodyPr>
            <a:noAutofit/>
          </a:bodyPr>
          <a:lstStyle/>
          <a:p>
            <a:pPr algn="ctr"/>
            <a:r>
              <a:rPr lang="en-US" sz="1200" dirty="0">
                <a:solidFill>
                  <a:schemeClr val="bg1"/>
                </a:solidFill>
              </a:rPr>
              <a:t>Bankers Title &amp; Bankers Closing Services</a:t>
            </a:r>
          </a:p>
          <a:p>
            <a:pPr algn="ctr"/>
            <a:r>
              <a:rPr lang="en-US" sz="1200" dirty="0">
                <a:solidFill>
                  <a:schemeClr val="bg1"/>
                </a:solidFill>
              </a:rPr>
              <a:t>www.BankersTitleMN.com</a:t>
            </a:r>
          </a:p>
          <a:p>
            <a:pPr algn="ctr"/>
            <a:r>
              <a:rPr lang="en-US" sz="1200" dirty="0" smtClean="0">
                <a:solidFill>
                  <a:schemeClr val="bg1"/>
                </a:solidFill>
              </a:rPr>
              <a:t>952-955-8111</a:t>
            </a:r>
            <a:endParaRPr lang="en-US" sz="1200" dirty="0">
              <a:solidFill>
                <a:schemeClr val="bg1"/>
              </a:solidFill>
            </a:endParaRPr>
          </a:p>
        </p:txBody>
      </p:sp>
      <p:sp>
        <p:nvSpPr>
          <p:cNvPr id="4" name="Text Placeholder 3"/>
          <p:cNvSpPr>
            <a:spLocks noGrp="1"/>
          </p:cNvSpPr>
          <p:nvPr>
            <p:ph type="body" sz="quarter" idx="10"/>
          </p:nvPr>
        </p:nvSpPr>
        <p:spPr/>
        <p:txBody>
          <a:bodyPr/>
          <a:lstStyle/>
          <a:p>
            <a:r>
              <a:rPr lang="en-US" dirty="0" smtClean="0"/>
              <a:t>2017</a:t>
            </a:r>
            <a:endParaRPr lang="en-US" dirty="0"/>
          </a:p>
        </p:txBody>
      </p:sp>
    </p:spTree>
    <p:extLst>
      <p:ext uri="{BB962C8B-B14F-4D97-AF65-F5344CB8AC3E}">
        <p14:creationId xmlns:p14="http://schemas.microsoft.com/office/powerpoint/2010/main" val="37459255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8549" y="1811365"/>
            <a:ext cx="6410659" cy="857250"/>
          </a:xfrm>
        </p:spPr>
        <p:txBody>
          <a:bodyPr>
            <a:noAutofit/>
          </a:bodyPr>
          <a:lstStyle/>
          <a:p>
            <a:r>
              <a:rPr lang="en-US" sz="4000" b="1" dirty="0" smtClean="0"/>
              <a:t>Sign closing documents and transfer funds</a:t>
            </a:r>
            <a:endParaRPr lang="en-US" sz="4000" b="1" dirty="0"/>
          </a:p>
        </p:txBody>
      </p:sp>
      <p:cxnSp>
        <p:nvCxnSpPr>
          <p:cNvPr id="4" name="Straight Connector 3"/>
          <p:cNvCxnSpPr/>
          <p:nvPr/>
        </p:nvCxnSpPr>
        <p:spPr>
          <a:xfrm>
            <a:off x="2576676" y="1014083"/>
            <a:ext cx="0" cy="2768171"/>
          </a:xfrm>
          <a:prstGeom prst="line">
            <a:avLst/>
          </a:prstGeom>
          <a:ln w="3175" cmpd="sng">
            <a:solidFill>
              <a:schemeClr val="accent3"/>
            </a:solidFill>
            <a:prstDash val="dash"/>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57200" y="235500"/>
            <a:ext cx="1961432" cy="3939540"/>
          </a:xfrm>
          <a:prstGeom prst="rect">
            <a:avLst/>
          </a:prstGeom>
          <a:noFill/>
        </p:spPr>
        <p:txBody>
          <a:bodyPr wrap="none" rtlCol="0">
            <a:spAutoFit/>
          </a:bodyPr>
          <a:lstStyle/>
          <a:p>
            <a:pPr algn="r"/>
            <a:r>
              <a:rPr lang="en-US" sz="25000" dirty="0" smtClean="0">
                <a:solidFill>
                  <a:srgbClr val="81BD41"/>
                </a:solidFill>
              </a:rPr>
              <a:t>8</a:t>
            </a:r>
            <a:endParaRPr lang="en-US" sz="25000" dirty="0">
              <a:solidFill>
                <a:srgbClr val="81BD41"/>
              </a:solidFill>
            </a:endParaRPr>
          </a:p>
        </p:txBody>
      </p:sp>
      <p:sp>
        <p:nvSpPr>
          <p:cNvPr id="6" name="Subtitle 2"/>
          <p:cNvSpPr>
            <a:spLocks noGrp="1"/>
          </p:cNvSpPr>
          <p:nvPr>
            <p:ph idx="1"/>
          </p:nvPr>
        </p:nvSpPr>
        <p:spPr>
          <a:xfrm>
            <a:off x="2919413" y="2802894"/>
            <a:ext cx="5533211" cy="1379168"/>
          </a:xfrm>
        </p:spPr>
        <p:txBody>
          <a:bodyPr>
            <a:normAutofit/>
          </a:bodyPr>
          <a:lstStyle/>
          <a:p>
            <a:pPr marL="0" indent="0">
              <a:buNone/>
            </a:pPr>
            <a:r>
              <a:rPr lang="en-US" sz="1800" dirty="0" smtClean="0">
                <a:latin typeface="Century Gothic" panose="020B0502020202020204" pitchFamily="34" charset="0"/>
              </a:rPr>
              <a:t>Everything </a:t>
            </a:r>
            <a:r>
              <a:rPr lang="en-US" sz="1800" dirty="0">
                <a:latin typeface="Century Gothic" panose="020B0502020202020204" pitchFamily="34" charset="0"/>
              </a:rPr>
              <a:t>is in order, </a:t>
            </a:r>
            <a:r>
              <a:rPr lang="en-US" sz="1800" dirty="0" smtClean="0">
                <a:latin typeface="Century Gothic" panose="020B0502020202020204" pitchFamily="34" charset="0"/>
              </a:rPr>
              <a:t>so it’s </a:t>
            </a:r>
            <a:r>
              <a:rPr lang="en-US" sz="1800" dirty="0">
                <a:latin typeface="Century Gothic" panose="020B0502020202020204" pitchFamily="34" charset="0"/>
              </a:rPr>
              <a:t>time to close on </a:t>
            </a:r>
            <a:r>
              <a:rPr lang="en-US" sz="1800" dirty="0" smtClean="0">
                <a:latin typeface="Century Gothic" panose="020B0502020202020204" pitchFamily="34" charset="0"/>
              </a:rPr>
              <a:t/>
            </a:r>
            <a:br>
              <a:rPr lang="en-US" sz="1800" dirty="0" smtClean="0">
                <a:latin typeface="Century Gothic" panose="020B0502020202020204" pitchFamily="34" charset="0"/>
              </a:rPr>
            </a:br>
            <a:r>
              <a:rPr lang="en-US" sz="1800" dirty="0" smtClean="0">
                <a:latin typeface="Century Gothic" panose="020B0502020202020204" pitchFamily="34" charset="0"/>
              </a:rPr>
              <a:t>your home!</a:t>
            </a:r>
            <a:endParaRPr lang="en-US" sz="1800" dirty="0">
              <a:latin typeface="Century Gothic" panose="020B0502020202020204" pitchFamily="34" charset="0"/>
            </a:endParaRPr>
          </a:p>
        </p:txBody>
      </p:sp>
    </p:spTree>
    <p:extLst>
      <p:ext uri="{BB962C8B-B14F-4D97-AF65-F5344CB8AC3E}">
        <p14:creationId xmlns:p14="http://schemas.microsoft.com/office/powerpoint/2010/main" val="238549558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7687" y="1496860"/>
            <a:ext cx="5290066" cy="857250"/>
          </a:xfrm>
        </p:spPr>
        <p:txBody>
          <a:bodyPr>
            <a:noAutofit/>
          </a:bodyPr>
          <a:lstStyle/>
          <a:p>
            <a:r>
              <a:rPr lang="en-US" sz="4000" dirty="0"/>
              <a:t>Buy with confidence </a:t>
            </a:r>
            <a:br>
              <a:rPr lang="en-US" sz="4000" dirty="0"/>
            </a:br>
            <a:r>
              <a:rPr lang="en-US" sz="4000" dirty="0"/>
              <a:t>at closing</a:t>
            </a:r>
            <a:endParaRPr lang="en-US" sz="4000" b="1" dirty="0"/>
          </a:p>
        </p:txBody>
      </p:sp>
      <p:sp>
        <p:nvSpPr>
          <p:cNvPr id="3" name="Subtitle 2"/>
          <p:cNvSpPr>
            <a:spLocks noGrp="1"/>
          </p:cNvSpPr>
          <p:nvPr>
            <p:ph idx="1"/>
          </p:nvPr>
        </p:nvSpPr>
        <p:spPr>
          <a:xfrm>
            <a:off x="2937687" y="2486022"/>
            <a:ext cx="5751740" cy="1316877"/>
          </a:xfrm>
        </p:spPr>
        <p:txBody>
          <a:bodyPr>
            <a:normAutofit/>
          </a:bodyPr>
          <a:lstStyle/>
          <a:p>
            <a:pPr marL="0" indent="0">
              <a:buNone/>
            </a:pPr>
            <a:r>
              <a:rPr lang="en-US" sz="1800" dirty="0" smtClean="0"/>
              <a:t>You sign the remaining legal documents on closing day. </a:t>
            </a:r>
          </a:p>
          <a:p>
            <a:pPr marL="0" indent="0">
              <a:buNone/>
            </a:pPr>
            <a:endParaRPr lang="en-US" sz="1400" dirty="0"/>
          </a:p>
          <a:p>
            <a:pPr marL="0" indent="0">
              <a:buNone/>
            </a:pPr>
            <a:r>
              <a:rPr lang="en-US" sz="1800" dirty="0" smtClean="0">
                <a:solidFill>
                  <a:schemeClr val="accent1"/>
                </a:solidFill>
              </a:rPr>
              <a:t>Receive your keys and peace of mind!</a:t>
            </a:r>
            <a:endParaRPr lang="en-US" sz="1800" dirty="0">
              <a:solidFill>
                <a:schemeClr val="accent1"/>
              </a:solidFill>
            </a:endParaRPr>
          </a:p>
        </p:txBody>
      </p:sp>
      <p:cxnSp>
        <p:nvCxnSpPr>
          <p:cNvPr id="4" name="Straight Connector 3"/>
          <p:cNvCxnSpPr/>
          <p:nvPr/>
        </p:nvCxnSpPr>
        <p:spPr>
          <a:xfrm>
            <a:off x="2576676" y="1014083"/>
            <a:ext cx="0" cy="2768171"/>
          </a:xfrm>
          <a:prstGeom prst="line">
            <a:avLst/>
          </a:prstGeom>
          <a:ln w="3175" cmpd="sng">
            <a:solidFill>
              <a:schemeClr val="accent3"/>
            </a:solidFill>
            <a:prstDash val="dash"/>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842762" y="473036"/>
            <a:ext cx="1747594" cy="3477875"/>
          </a:xfrm>
          <a:prstGeom prst="rect">
            <a:avLst/>
          </a:prstGeom>
          <a:noFill/>
        </p:spPr>
        <p:txBody>
          <a:bodyPr wrap="none" rtlCol="0">
            <a:spAutoFit/>
          </a:bodyPr>
          <a:lstStyle/>
          <a:p>
            <a:pPr algn="r"/>
            <a:r>
              <a:rPr lang="en-US" sz="22000" dirty="0">
                <a:solidFill>
                  <a:srgbClr val="81BD41"/>
                </a:solidFill>
              </a:rPr>
              <a:t>9</a:t>
            </a:r>
          </a:p>
        </p:txBody>
      </p:sp>
    </p:spTree>
    <p:extLst>
      <p:ext uri="{BB962C8B-B14F-4D97-AF65-F5344CB8AC3E}">
        <p14:creationId xmlns:p14="http://schemas.microsoft.com/office/powerpoint/2010/main" val="191596393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7687" y="1496860"/>
            <a:ext cx="5635862" cy="857250"/>
          </a:xfrm>
        </p:spPr>
        <p:txBody>
          <a:bodyPr>
            <a:noAutofit/>
          </a:bodyPr>
          <a:lstStyle/>
          <a:p>
            <a:r>
              <a:rPr lang="en-US" sz="4000" dirty="0" smtClean="0"/>
              <a:t>Receive your owner’s title insurance policy</a:t>
            </a:r>
            <a:endParaRPr lang="en-US" sz="4000" b="1" dirty="0"/>
          </a:p>
        </p:txBody>
      </p:sp>
      <p:sp>
        <p:nvSpPr>
          <p:cNvPr id="3" name="Subtitle 2"/>
          <p:cNvSpPr>
            <a:spLocks noGrp="1"/>
          </p:cNvSpPr>
          <p:nvPr>
            <p:ph idx="1"/>
          </p:nvPr>
        </p:nvSpPr>
        <p:spPr>
          <a:xfrm>
            <a:off x="2937687" y="2486022"/>
            <a:ext cx="5751740" cy="1316877"/>
          </a:xfrm>
        </p:spPr>
        <p:txBody>
          <a:bodyPr>
            <a:normAutofit/>
          </a:bodyPr>
          <a:lstStyle/>
          <a:p>
            <a:pPr marL="0" indent="0">
              <a:buNone/>
            </a:pPr>
            <a:r>
              <a:rPr lang="en-US" sz="1800" dirty="0" smtClean="0"/>
              <a:t>Don’t forget to check the mail!</a:t>
            </a:r>
            <a:endParaRPr lang="en-US" sz="1800" dirty="0">
              <a:solidFill>
                <a:schemeClr val="accent1"/>
              </a:solidFill>
            </a:endParaRPr>
          </a:p>
        </p:txBody>
      </p:sp>
      <p:cxnSp>
        <p:nvCxnSpPr>
          <p:cNvPr id="4" name="Straight Connector 3"/>
          <p:cNvCxnSpPr/>
          <p:nvPr/>
        </p:nvCxnSpPr>
        <p:spPr>
          <a:xfrm>
            <a:off x="2576676" y="1014083"/>
            <a:ext cx="0" cy="2768171"/>
          </a:xfrm>
          <a:prstGeom prst="line">
            <a:avLst/>
          </a:prstGeom>
          <a:ln w="3175" cmpd="sng">
            <a:solidFill>
              <a:schemeClr val="accent3"/>
            </a:solidFill>
            <a:prstDash val="dash"/>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334658" y="473036"/>
            <a:ext cx="1748220" cy="3477875"/>
          </a:xfrm>
          <a:prstGeom prst="rect">
            <a:avLst/>
          </a:prstGeom>
          <a:noFill/>
        </p:spPr>
        <p:txBody>
          <a:bodyPr wrap="none" rtlCol="0">
            <a:spAutoFit/>
          </a:bodyPr>
          <a:lstStyle/>
          <a:p>
            <a:pPr algn="r"/>
            <a:r>
              <a:rPr lang="en-US" sz="22000" dirty="0" smtClean="0">
                <a:solidFill>
                  <a:srgbClr val="81BD41"/>
                </a:solidFill>
              </a:rPr>
              <a:t>1</a:t>
            </a:r>
            <a:endParaRPr lang="en-US" sz="22000" dirty="0">
              <a:solidFill>
                <a:srgbClr val="81BD41"/>
              </a:solidFill>
            </a:endParaRPr>
          </a:p>
        </p:txBody>
      </p:sp>
      <p:sp>
        <p:nvSpPr>
          <p:cNvPr id="7" name="TextBox 6"/>
          <p:cNvSpPr txBox="1"/>
          <p:nvPr/>
        </p:nvSpPr>
        <p:spPr>
          <a:xfrm>
            <a:off x="842136" y="473036"/>
            <a:ext cx="1748220" cy="3477875"/>
          </a:xfrm>
          <a:prstGeom prst="rect">
            <a:avLst/>
          </a:prstGeom>
          <a:noFill/>
        </p:spPr>
        <p:txBody>
          <a:bodyPr wrap="none" rtlCol="0">
            <a:spAutoFit/>
          </a:bodyPr>
          <a:lstStyle/>
          <a:p>
            <a:pPr algn="r"/>
            <a:r>
              <a:rPr lang="en-US" sz="22000" dirty="0" smtClean="0">
                <a:solidFill>
                  <a:srgbClr val="81BD41"/>
                </a:solidFill>
              </a:rPr>
              <a:t>0</a:t>
            </a:r>
            <a:endParaRPr lang="en-US" sz="22000" dirty="0">
              <a:solidFill>
                <a:srgbClr val="81BD41"/>
              </a:solidFill>
            </a:endParaRPr>
          </a:p>
        </p:txBody>
      </p:sp>
    </p:spTree>
    <p:extLst>
      <p:ext uri="{BB962C8B-B14F-4D97-AF65-F5344CB8AC3E}">
        <p14:creationId xmlns:p14="http://schemas.microsoft.com/office/powerpoint/2010/main" val="297788527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086" y="1644478"/>
            <a:ext cx="8713830" cy="1021556"/>
          </a:xfrm>
        </p:spPr>
        <p:txBody>
          <a:bodyPr rtlCol="0">
            <a:normAutofit/>
          </a:bodyPr>
          <a:lstStyle/>
          <a:p>
            <a:r>
              <a:rPr lang="en-US" dirty="0" smtClean="0">
                <a:ea typeface="+mj-ea"/>
                <a:cs typeface="+mj-cs"/>
              </a:rPr>
              <a:t>QUESTIONS?</a:t>
            </a:r>
            <a:endParaRPr lang="en-US" sz="1600" b="0" dirty="0">
              <a:ea typeface="+mj-ea"/>
              <a:cs typeface="+mj-cs"/>
            </a:endParaRPr>
          </a:p>
        </p:txBody>
      </p:sp>
      <p:sp>
        <p:nvSpPr>
          <p:cNvPr id="3" name="Subtitle 2"/>
          <p:cNvSpPr txBox="1">
            <a:spLocks/>
          </p:cNvSpPr>
          <p:nvPr/>
        </p:nvSpPr>
        <p:spPr>
          <a:xfrm>
            <a:off x="215086" y="2125267"/>
            <a:ext cx="8718174" cy="738901"/>
          </a:xfrm>
          <a:prstGeom prst="rect">
            <a:avLst/>
          </a:prstGeom>
        </p:spPr>
        <p:txBody>
          <a:bodyPr>
            <a:noAutofit/>
          </a:bodyPr>
          <a:lstStyle>
            <a:lvl1pPr marL="342900" indent="-342900" algn="l" defTabSz="457200" rtl="0" eaLnBrk="1" fontAlgn="base" hangingPunct="1">
              <a:spcBef>
                <a:spcPct val="20000"/>
              </a:spcBef>
              <a:spcAft>
                <a:spcPct val="0"/>
              </a:spcAft>
              <a:buFont typeface="Arial" panose="020B0604020202020204" pitchFamily="34" charset="0"/>
              <a:buChar char="•"/>
              <a:defRPr sz="2000" kern="1200">
                <a:solidFill>
                  <a:srgbClr val="717C7D"/>
                </a:solidFill>
                <a:latin typeface="+mn-lt"/>
                <a:ea typeface="MS PGothic" panose="020B0600070205080204" pitchFamily="34" charset="-128"/>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kern="1200">
                <a:solidFill>
                  <a:srgbClr val="717C7D"/>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1600" kern="1200">
                <a:solidFill>
                  <a:srgbClr val="717C7D"/>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1400" kern="1200">
                <a:solidFill>
                  <a:srgbClr val="717C7D"/>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1200" kern="1200">
                <a:solidFill>
                  <a:srgbClr val="717C7D"/>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dirty="0" smtClean="0">
                <a:solidFill>
                  <a:schemeClr val="bg1"/>
                </a:solidFill>
              </a:rPr>
              <a:t>Bankers Title &amp; Bankers Closing Services</a:t>
            </a:r>
          </a:p>
          <a:p>
            <a:pPr marL="0" indent="0" algn="ctr">
              <a:buNone/>
            </a:pPr>
            <a:r>
              <a:rPr lang="en-US" sz="1200" dirty="0" smtClean="0">
                <a:solidFill>
                  <a:schemeClr val="bg1"/>
                </a:solidFill>
              </a:rPr>
              <a:t>www.BankersTitleMN.com</a:t>
            </a:r>
          </a:p>
          <a:p>
            <a:pPr marL="0" indent="0" algn="ctr">
              <a:buNone/>
            </a:pPr>
            <a:r>
              <a:rPr lang="en-US" sz="1200" dirty="0" smtClean="0">
                <a:solidFill>
                  <a:schemeClr val="bg1"/>
                </a:solidFill>
              </a:rPr>
              <a:t>952-955-8111</a:t>
            </a:r>
            <a:endParaRPr lang="en-US" sz="1200" dirty="0">
              <a:solidFill>
                <a:schemeClr val="bg1"/>
              </a:solidFill>
            </a:endParaRPr>
          </a:p>
        </p:txBody>
      </p:sp>
    </p:spTree>
    <p:extLst>
      <p:ext uri="{BB962C8B-B14F-4D97-AF65-F5344CB8AC3E}">
        <p14:creationId xmlns:p14="http://schemas.microsoft.com/office/powerpoint/2010/main" val="385606548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94779"/>
            <a:ext cx="1838858" cy="179837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3657600" y="594779"/>
            <a:ext cx="1838858" cy="179837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7309527" y="594779"/>
            <a:ext cx="1838858" cy="179837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1828800" y="2393150"/>
            <a:ext cx="1838858" cy="179837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5480727" y="2393150"/>
            <a:ext cx="1838858" cy="179837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1828800" y="594779"/>
            <a:ext cx="1838858" cy="179837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5486400" y="594779"/>
            <a:ext cx="1838858" cy="179837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3657600" y="2393150"/>
            <a:ext cx="1838858" cy="179837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7315200" y="2393150"/>
            <a:ext cx="1838858" cy="179837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0" y="2393150"/>
            <a:ext cx="1838858" cy="179837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5491292" y="1613821"/>
            <a:ext cx="543739" cy="861774"/>
          </a:xfrm>
          <a:prstGeom prst="rect">
            <a:avLst/>
          </a:prstGeom>
          <a:noFill/>
        </p:spPr>
        <p:txBody>
          <a:bodyPr wrap="none" rtlCol="0">
            <a:spAutoFit/>
          </a:bodyPr>
          <a:lstStyle/>
          <a:p>
            <a:r>
              <a:rPr lang="en-US" sz="5000" b="1" dirty="0" smtClean="0">
                <a:solidFill>
                  <a:schemeClr val="tx2">
                    <a:lumMod val="75000"/>
                  </a:schemeClr>
                </a:solidFill>
              </a:rPr>
              <a:t>4</a:t>
            </a:r>
            <a:endParaRPr lang="en-US" sz="5000" b="1" dirty="0">
              <a:solidFill>
                <a:schemeClr val="tx2">
                  <a:lumMod val="75000"/>
                </a:schemeClr>
              </a:solidFill>
            </a:endParaRPr>
          </a:p>
        </p:txBody>
      </p:sp>
      <p:sp>
        <p:nvSpPr>
          <p:cNvPr id="30" name="TextBox 29"/>
          <p:cNvSpPr txBox="1"/>
          <p:nvPr/>
        </p:nvSpPr>
        <p:spPr>
          <a:xfrm>
            <a:off x="7323277" y="1620281"/>
            <a:ext cx="543739" cy="861774"/>
          </a:xfrm>
          <a:prstGeom prst="rect">
            <a:avLst/>
          </a:prstGeom>
          <a:noFill/>
        </p:spPr>
        <p:txBody>
          <a:bodyPr wrap="none" rtlCol="0">
            <a:spAutoFit/>
          </a:bodyPr>
          <a:lstStyle/>
          <a:p>
            <a:r>
              <a:rPr lang="en-US" sz="5000" b="1" dirty="0" smtClean="0">
                <a:solidFill>
                  <a:schemeClr val="accent1">
                    <a:lumMod val="75000"/>
                  </a:schemeClr>
                </a:solidFill>
              </a:rPr>
              <a:t>5</a:t>
            </a:r>
            <a:endParaRPr lang="en-US" sz="5000" b="1" dirty="0">
              <a:solidFill>
                <a:schemeClr val="accent1">
                  <a:lumMod val="75000"/>
                </a:schemeClr>
              </a:solidFill>
            </a:endParaRPr>
          </a:p>
        </p:txBody>
      </p:sp>
      <p:sp>
        <p:nvSpPr>
          <p:cNvPr id="31" name="TextBox 30"/>
          <p:cNvSpPr txBox="1"/>
          <p:nvPr/>
        </p:nvSpPr>
        <p:spPr>
          <a:xfrm>
            <a:off x="-10058" y="3394312"/>
            <a:ext cx="543739" cy="861774"/>
          </a:xfrm>
          <a:prstGeom prst="rect">
            <a:avLst/>
          </a:prstGeom>
          <a:noFill/>
        </p:spPr>
        <p:txBody>
          <a:bodyPr wrap="none" rtlCol="0">
            <a:spAutoFit/>
          </a:bodyPr>
          <a:lstStyle/>
          <a:p>
            <a:r>
              <a:rPr lang="en-US" sz="5000" b="1" dirty="0" smtClean="0">
                <a:solidFill>
                  <a:schemeClr val="tx2">
                    <a:lumMod val="75000"/>
                  </a:schemeClr>
                </a:solidFill>
              </a:rPr>
              <a:t>6</a:t>
            </a:r>
            <a:endParaRPr lang="en-US" sz="5000" b="1" dirty="0">
              <a:solidFill>
                <a:schemeClr val="tx2">
                  <a:lumMod val="75000"/>
                </a:schemeClr>
              </a:solidFill>
            </a:endParaRPr>
          </a:p>
        </p:txBody>
      </p:sp>
      <p:sp>
        <p:nvSpPr>
          <p:cNvPr id="32" name="TextBox 31"/>
          <p:cNvSpPr txBox="1"/>
          <p:nvPr/>
        </p:nvSpPr>
        <p:spPr>
          <a:xfrm>
            <a:off x="1832492" y="3394312"/>
            <a:ext cx="543739" cy="861774"/>
          </a:xfrm>
          <a:prstGeom prst="rect">
            <a:avLst/>
          </a:prstGeom>
          <a:noFill/>
        </p:spPr>
        <p:txBody>
          <a:bodyPr wrap="none" rtlCol="0">
            <a:spAutoFit/>
          </a:bodyPr>
          <a:lstStyle/>
          <a:p>
            <a:r>
              <a:rPr lang="en-US" sz="5000" b="1" dirty="0" smtClean="0">
                <a:solidFill>
                  <a:schemeClr val="accent1">
                    <a:lumMod val="75000"/>
                  </a:schemeClr>
                </a:solidFill>
              </a:rPr>
              <a:t>7</a:t>
            </a:r>
            <a:endParaRPr lang="en-US" sz="5000" b="1" dirty="0">
              <a:solidFill>
                <a:schemeClr val="accent1">
                  <a:lumMod val="75000"/>
                </a:schemeClr>
              </a:solidFill>
            </a:endParaRPr>
          </a:p>
        </p:txBody>
      </p:sp>
      <p:sp>
        <p:nvSpPr>
          <p:cNvPr id="33" name="TextBox 32"/>
          <p:cNvSpPr txBox="1"/>
          <p:nvPr/>
        </p:nvSpPr>
        <p:spPr>
          <a:xfrm>
            <a:off x="3654417" y="3394312"/>
            <a:ext cx="543739" cy="861774"/>
          </a:xfrm>
          <a:prstGeom prst="rect">
            <a:avLst/>
          </a:prstGeom>
          <a:noFill/>
        </p:spPr>
        <p:txBody>
          <a:bodyPr wrap="none" rtlCol="0">
            <a:spAutoFit/>
          </a:bodyPr>
          <a:lstStyle/>
          <a:p>
            <a:r>
              <a:rPr lang="en-US" sz="5000" b="1" dirty="0" smtClean="0">
                <a:solidFill>
                  <a:schemeClr val="tx2">
                    <a:lumMod val="75000"/>
                  </a:schemeClr>
                </a:solidFill>
              </a:rPr>
              <a:t>8</a:t>
            </a:r>
            <a:endParaRPr lang="en-US" sz="5000" b="1" dirty="0">
              <a:solidFill>
                <a:schemeClr val="tx2">
                  <a:lumMod val="75000"/>
                </a:schemeClr>
              </a:solidFill>
            </a:endParaRPr>
          </a:p>
        </p:txBody>
      </p:sp>
      <p:sp>
        <p:nvSpPr>
          <p:cNvPr id="34" name="TextBox 33"/>
          <p:cNvSpPr txBox="1"/>
          <p:nvPr/>
        </p:nvSpPr>
        <p:spPr>
          <a:xfrm>
            <a:off x="5490092" y="3394312"/>
            <a:ext cx="543739" cy="861774"/>
          </a:xfrm>
          <a:prstGeom prst="rect">
            <a:avLst/>
          </a:prstGeom>
          <a:noFill/>
        </p:spPr>
        <p:txBody>
          <a:bodyPr wrap="none" rtlCol="0">
            <a:spAutoFit/>
          </a:bodyPr>
          <a:lstStyle/>
          <a:p>
            <a:r>
              <a:rPr lang="en-US" sz="5000" b="1" dirty="0" smtClean="0">
                <a:solidFill>
                  <a:schemeClr val="accent1">
                    <a:lumMod val="75000"/>
                  </a:schemeClr>
                </a:solidFill>
              </a:rPr>
              <a:t>9</a:t>
            </a:r>
            <a:endParaRPr lang="en-US" sz="5000" b="1" dirty="0">
              <a:solidFill>
                <a:schemeClr val="accent1">
                  <a:lumMod val="75000"/>
                </a:schemeClr>
              </a:solidFill>
            </a:endParaRPr>
          </a:p>
        </p:txBody>
      </p:sp>
      <p:sp>
        <p:nvSpPr>
          <p:cNvPr id="35" name="TextBox 34"/>
          <p:cNvSpPr txBox="1"/>
          <p:nvPr/>
        </p:nvSpPr>
        <p:spPr>
          <a:xfrm>
            <a:off x="7281342" y="3394312"/>
            <a:ext cx="825867" cy="861774"/>
          </a:xfrm>
          <a:prstGeom prst="rect">
            <a:avLst/>
          </a:prstGeom>
          <a:noFill/>
        </p:spPr>
        <p:txBody>
          <a:bodyPr wrap="none" rtlCol="0">
            <a:spAutoFit/>
          </a:bodyPr>
          <a:lstStyle/>
          <a:p>
            <a:r>
              <a:rPr lang="en-US" sz="5000" b="1" spc="-300" dirty="0" smtClean="0">
                <a:solidFill>
                  <a:schemeClr val="tx2">
                    <a:lumMod val="75000"/>
                  </a:schemeClr>
                </a:solidFill>
              </a:rPr>
              <a:t>10</a:t>
            </a:r>
            <a:endParaRPr lang="en-US" sz="5000" b="1" spc="-300" dirty="0">
              <a:solidFill>
                <a:schemeClr val="tx2">
                  <a:lumMod val="75000"/>
                </a:schemeClr>
              </a:solidFill>
            </a:endParaRPr>
          </a:p>
        </p:txBody>
      </p:sp>
      <p:sp>
        <p:nvSpPr>
          <p:cNvPr id="11266" name="Title 1"/>
          <p:cNvSpPr>
            <a:spLocks noGrp="1"/>
          </p:cNvSpPr>
          <p:nvPr>
            <p:ph type="title"/>
          </p:nvPr>
        </p:nvSpPr>
        <p:spPr>
          <a:xfrm>
            <a:off x="457200" y="76507"/>
            <a:ext cx="6198953" cy="635212"/>
          </a:xfrm>
        </p:spPr>
        <p:txBody>
          <a:bodyPr anchor="t"/>
          <a:lstStyle/>
          <a:p>
            <a:pPr eaLnBrk="1" hangingPunct="1"/>
            <a:r>
              <a:rPr lang="en-US" altLang="en-US" dirty="0" smtClean="0"/>
              <a:t>The homebuyer checklist</a:t>
            </a:r>
          </a:p>
        </p:txBody>
      </p:sp>
      <p:sp>
        <p:nvSpPr>
          <p:cNvPr id="39" name="Rectangle 38"/>
          <p:cNvSpPr/>
          <p:nvPr/>
        </p:nvSpPr>
        <p:spPr>
          <a:xfrm>
            <a:off x="0" y="4187796"/>
            <a:ext cx="9144000" cy="6829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p:cNvSpPr/>
          <p:nvPr/>
        </p:nvSpPr>
        <p:spPr>
          <a:xfrm>
            <a:off x="4588" y="603359"/>
            <a:ext cx="1340839" cy="523220"/>
          </a:xfrm>
          <a:prstGeom prst="rect">
            <a:avLst/>
          </a:prstGeom>
        </p:spPr>
        <p:txBody>
          <a:bodyPr wrap="square">
            <a:spAutoFit/>
          </a:bodyPr>
          <a:lstStyle/>
          <a:p>
            <a:r>
              <a:rPr lang="en-US" altLang="en-US" sz="1400" dirty="0">
                <a:solidFill>
                  <a:schemeClr val="bg1"/>
                </a:solidFill>
              </a:rPr>
              <a:t>Determine Your </a:t>
            </a:r>
            <a:r>
              <a:rPr lang="en-US" altLang="en-US" sz="1400" dirty="0" smtClean="0">
                <a:solidFill>
                  <a:schemeClr val="bg1"/>
                </a:solidFill>
              </a:rPr>
              <a:t>Budget</a:t>
            </a:r>
            <a:endParaRPr lang="en-US" altLang="en-US" sz="1400" dirty="0">
              <a:solidFill>
                <a:schemeClr val="bg1"/>
              </a:solidFill>
            </a:endParaRPr>
          </a:p>
        </p:txBody>
      </p:sp>
      <p:sp>
        <p:nvSpPr>
          <p:cNvPr id="28" name="Rectangle 27"/>
          <p:cNvSpPr/>
          <p:nvPr/>
        </p:nvSpPr>
        <p:spPr>
          <a:xfrm>
            <a:off x="1833497" y="603359"/>
            <a:ext cx="1332960" cy="523220"/>
          </a:xfrm>
          <a:prstGeom prst="rect">
            <a:avLst/>
          </a:prstGeom>
        </p:spPr>
        <p:txBody>
          <a:bodyPr wrap="square">
            <a:spAutoFit/>
          </a:bodyPr>
          <a:lstStyle/>
          <a:p>
            <a:r>
              <a:rPr lang="en-US" altLang="en-US" sz="1400" dirty="0" smtClean="0">
                <a:solidFill>
                  <a:srgbClr val="FFFFFF"/>
                </a:solidFill>
              </a:rPr>
              <a:t>Select </a:t>
            </a:r>
            <a:r>
              <a:rPr lang="en-US" altLang="en-US" sz="1400" dirty="0">
                <a:solidFill>
                  <a:srgbClr val="FFFFFF"/>
                </a:solidFill>
              </a:rPr>
              <a:t>Your Lender</a:t>
            </a:r>
          </a:p>
        </p:txBody>
      </p:sp>
      <p:sp>
        <p:nvSpPr>
          <p:cNvPr id="40" name="Rectangle 39"/>
          <p:cNvSpPr/>
          <p:nvPr/>
        </p:nvSpPr>
        <p:spPr>
          <a:xfrm>
            <a:off x="3672194" y="603359"/>
            <a:ext cx="1855149" cy="307777"/>
          </a:xfrm>
          <a:prstGeom prst="rect">
            <a:avLst/>
          </a:prstGeom>
        </p:spPr>
        <p:txBody>
          <a:bodyPr wrap="square">
            <a:spAutoFit/>
          </a:bodyPr>
          <a:lstStyle/>
          <a:p>
            <a:pPr marL="0" indent="0">
              <a:buNone/>
            </a:pPr>
            <a:r>
              <a:rPr lang="en-US" altLang="en-US" sz="1400" dirty="0" smtClean="0">
                <a:solidFill>
                  <a:srgbClr val="FFFFFF"/>
                </a:solidFill>
              </a:rPr>
              <a:t>Find Your Home</a:t>
            </a:r>
            <a:endParaRPr lang="en-US" altLang="en-US" sz="1400" dirty="0">
              <a:solidFill>
                <a:srgbClr val="FFFFFF"/>
              </a:solidFill>
            </a:endParaRPr>
          </a:p>
        </p:txBody>
      </p:sp>
      <p:sp>
        <p:nvSpPr>
          <p:cNvPr id="41" name="Rectangle 40"/>
          <p:cNvSpPr/>
          <p:nvPr/>
        </p:nvSpPr>
        <p:spPr>
          <a:xfrm>
            <a:off x="5492968" y="603359"/>
            <a:ext cx="1487555" cy="523220"/>
          </a:xfrm>
          <a:prstGeom prst="rect">
            <a:avLst/>
          </a:prstGeom>
        </p:spPr>
        <p:txBody>
          <a:bodyPr wrap="square">
            <a:spAutoFit/>
          </a:bodyPr>
          <a:lstStyle/>
          <a:p>
            <a:pPr marL="0" indent="0">
              <a:buNone/>
            </a:pPr>
            <a:r>
              <a:rPr lang="en-US" altLang="en-US" sz="1400" dirty="0" smtClean="0">
                <a:solidFill>
                  <a:srgbClr val="FFFFFF"/>
                </a:solidFill>
              </a:rPr>
              <a:t>Secure Your Offer</a:t>
            </a:r>
            <a:endParaRPr lang="en-US" altLang="en-US" sz="1400" dirty="0">
              <a:solidFill>
                <a:srgbClr val="FFFFFF"/>
              </a:solidFill>
            </a:endParaRPr>
          </a:p>
        </p:txBody>
      </p:sp>
      <p:sp>
        <p:nvSpPr>
          <p:cNvPr id="42" name="Rectangle 41"/>
          <p:cNvSpPr/>
          <p:nvPr/>
        </p:nvSpPr>
        <p:spPr>
          <a:xfrm>
            <a:off x="7324169" y="603359"/>
            <a:ext cx="1792222" cy="954107"/>
          </a:xfrm>
          <a:prstGeom prst="rect">
            <a:avLst/>
          </a:prstGeom>
        </p:spPr>
        <p:txBody>
          <a:bodyPr wrap="square">
            <a:spAutoFit/>
          </a:bodyPr>
          <a:lstStyle/>
          <a:p>
            <a:pPr marL="0" indent="0">
              <a:buNone/>
            </a:pPr>
            <a:r>
              <a:rPr lang="en-US" altLang="en-US" sz="1400" dirty="0">
                <a:solidFill>
                  <a:srgbClr val="FFFFFF"/>
                </a:solidFill>
              </a:rPr>
              <a:t>Select Your </a:t>
            </a:r>
            <a:r>
              <a:rPr lang="en-US" altLang="en-US" sz="1400" dirty="0" smtClean="0">
                <a:solidFill>
                  <a:srgbClr val="FFFFFF"/>
                </a:solidFill>
              </a:rPr>
              <a:t>Title Insurance Company And Closing Agent</a:t>
            </a:r>
            <a:endParaRPr lang="en-US" altLang="en-US" sz="1400" dirty="0">
              <a:solidFill>
                <a:srgbClr val="FFFFFF"/>
              </a:solidFill>
            </a:endParaRPr>
          </a:p>
        </p:txBody>
      </p:sp>
      <p:sp>
        <p:nvSpPr>
          <p:cNvPr id="43" name="Rectangle 42"/>
          <p:cNvSpPr/>
          <p:nvPr/>
        </p:nvSpPr>
        <p:spPr>
          <a:xfrm>
            <a:off x="6250" y="2390983"/>
            <a:ext cx="1835785" cy="307777"/>
          </a:xfrm>
          <a:prstGeom prst="rect">
            <a:avLst/>
          </a:prstGeom>
        </p:spPr>
        <p:txBody>
          <a:bodyPr wrap="square">
            <a:spAutoFit/>
          </a:bodyPr>
          <a:lstStyle/>
          <a:p>
            <a:pPr marL="0" indent="0">
              <a:buNone/>
            </a:pPr>
            <a:r>
              <a:rPr lang="en-US" altLang="en-US" sz="1400" dirty="0">
                <a:solidFill>
                  <a:srgbClr val="FFFFFF"/>
                </a:solidFill>
              </a:rPr>
              <a:t>Get Title Insurance</a:t>
            </a:r>
          </a:p>
        </p:txBody>
      </p:sp>
      <p:sp>
        <p:nvSpPr>
          <p:cNvPr id="44" name="Rectangle 43"/>
          <p:cNvSpPr/>
          <p:nvPr/>
        </p:nvSpPr>
        <p:spPr>
          <a:xfrm>
            <a:off x="1844620" y="2390983"/>
            <a:ext cx="1829237" cy="523220"/>
          </a:xfrm>
          <a:prstGeom prst="rect">
            <a:avLst/>
          </a:prstGeom>
        </p:spPr>
        <p:txBody>
          <a:bodyPr wrap="square">
            <a:spAutoFit/>
          </a:bodyPr>
          <a:lstStyle/>
          <a:p>
            <a:pPr marL="0" indent="0">
              <a:buNone/>
            </a:pPr>
            <a:r>
              <a:rPr lang="en-US" altLang="en-US" sz="1400" dirty="0">
                <a:solidFill>
                  <a:srgbClr val="FFFFFF"/>
                </a:solidFill>
              </a:rPr>
              <a:t>Review Closing Documents</a:t>
            </a:r>
          </a:p>
        </p:txBody>
      </p:sp>
      <p:sp>
        <p:nvSpPr>
          <p:cNvPr id="45" name="Rectangle 44"/>
          <p:cNvSpPr/>
          <p:nvPr/>
        </p:nvSpPr>
        <p:spPr>
          <a:xfrm>
            <a:off x="3662734" y="2390983"/>
            <a:ext cx="1733664" cy="738664"/>
          </a:xfrm>
          <a:prstGeom prst="rect">
            <a:avLst/>
          </a:prstGeom>
        </p:spPr>
        <p:txBody>
          <a:bodyPr wrap="square">
            <a:spAutoFit/>
          </a:bodyPr>
          <a:lstStyle/>
          <a:p>
            <a:pPr marL="0" indent="0">
              <a:buNone/>
            </a:pPr>
            <a:r>
              <a:rPr lang="en-US" altLang="en-US" sz="1400" dirty="0">
                <a:solidFill>
                  <a:srgbClr val="FFFFFF"/>
                </a:solidFill>
              </a:rPr>
              <a:t>Sign Closing Documents And Transfer Funds</a:t>
            </a:r>
          </a:p>
        </p:txBody>
      </p:sp>
      <p:sp>
        <p:nvSpPr>
          <p:cNvPr id="46" name="Rectangle 45"/>
          <p:cNvSpPr/>
          <p:nvPr/>
        </p:nvSpPr>
        <p:spPr>
          <a:xfrm>
            <a:off x="5491710" y="2390983"/>
            <a:ext cx="1817817" cy="523220"/>
          </a:xfrm>
          <a:prstGeom prst="rect">
            <a:avLst/>
          </a:prstGeom>
        </p:spPr>
        <p:txBody>
          <a:bodyPr wrap="square">
            <a:spAutoFit/>
          </a:bodyPr>
          <a:lstStyle/>
          <a:p>
            <a:pPr marL="0" indent="0">
              <a:buNone/>
            </a:pPr>
            <a:r>
              <a:rPr lang="en-US" altLang="en-US" sz="1400" dirty="0">
                <a:solidFill>
                  <a:srgbClr val="FFFFFF"/>
                </a:solidFill>
              </a:rPr>
              <a:t>Buy With Confidence</a:t>
            </a:r>
          </a:p>
        </p:txBody>
      </p:sp>
      <p:sp>
        <p:nvSpPr>
          <p:cNvPr id="47" name="Rectangle 46"/>
          <p:cNvSpPr/>
          <p:nvPr/>
        </p:nvSpPr>
        <p:spPr>
          <a:xfrm>
            <a:off x="7322286" y="2390983"/>
            <a:ext cx="1686941" cy="738664"/>
          </a:xfrm>
          <a:prstGeom prst="rect">
            <a:avLst/>
          </a:prstGeom>
        </p:spPr>
        <p:txBody>
          <a:bodyPr wrap="square">
            <a:spAutoFit/>
          </a:bodyPr>
          <a:lstStyle/>
          <a:p>
            <a:pPr marL="0" indent="0">
              <a:buNone/>
            </a:pPr>
            <a:r>
              <a:rPr lang="en-US" altLang="en-US" sz="1400" dirty="0" smtClean="0">
                <a:solidFill>
                  <a:srgbClr val="FFFFFF"/>
                </a:solidFill>
              </a:rPr>
              <a:t>Receive Your Owner’s Title Insurance Policy</a:t>
            </a:r>
            <a:endParaRPr lang="en-US" altLang="en-US" sz="1400" dirty="0">
              <a:solidFill>
                <a:srgbClr val="FFFFFF"/>
              </a:solidFill>
            </a:endParaRPr>
          </a:p>
        </p:txBody>
      </p:sp>
      <p:sp>
        <p:nvSpPr>
          <p:cNvPr id="37" name="TextBox 36"/>
          <p:cNvSpPr txBox="1"/>
          <p:nvPr/>
        </p:nvSpPr>
        <p:spPr>
          <a:xfrm>
            <a:off x="-15213" y="1613821"/>
            <a:ext cx="543739" cy="861774"/>
          </a:xfrm>
          <a:prstGeom prst="rect">
            <a:avLst/>
          </a:prstGeom>
          <a:noFill/>
        </p:spPr>
        <p:txBody>
          <a:bodyPr wrap="none" rtlCol="0">
            <a:spAutoFit/>
          </a:bodyPr>
          <a:lstStyle/>
          <a:p>
            <a:r>
              <a:rPr lang="en-US" sz="5000" b="1" dirty="0" smtClean="0">
                <a:solidFill>
                  <a:schemeClr val="accent1">
                    <a:lumMod val="75000"/>
                  </a:schemeClr>
                </a:solidFill>
              </a:rPr>
              <a:t>1</a:t>
            </a:r>
            <a:endParaRPr lang="en-US" sz="5000" b="1" dirty="0">
              <a:solidFill>
                <a:schemeClr val="accent1">
                  <a:lumMod val="75000"/>
                </a:schemeClr>
              </a:solidFill>
            </a:endParaRPr>
          </a:p>
        </p:txBody>
      </p:sp>
      <p:sp>
        <p:nvSpPr>
          <p:cNvPr id="38" name="TextBox 37"/>
          <p:cNvSpPr txBox="1"/>
          <p:nvPr/>
        </p:nvSpPr>
        <p:spPr>
          <a:xfrm>
            <a:off x="1843744" y="1613821"/>
            <a:ext cx="543739" cy="861774"/>
          </a:xfrm>
          <a:prstGeom prst="rect">
            <a:avLst/>
          </a:prstGeom>
          <a:noFill/>
        </p:spPr>
        <p:txBody>
          <a:bodyPr wrap="none" rtlCol="0">
            <a:spAutoFit/>
          </a:bodyPr>
          <a:lstStyle/>
          <a:p>
            <a:r>
              <a:rPr lang="en-US" sz="5000" b="1" dirty="0" smtClean="0">
                <a:solidFill>
                  <a:schemeClr val="tx2">
                    <a:lumMod val="75000"/>
                  </a:schemeClr>
                </a:solidFill>
              </a:rPr>
              <a:t>2</a:t>
            </a:r>
            <a:endParaRPr lang="en-US" sz="5000" b="1" dirty="0">
              <a:solidFill>
                <a:schemeClr val="tx2">
                  <a:lumMod val="75000"/>
                </a:schemeClr>
              </a:solidFill>
            </a:endParaRPr>
          </a:p>
        </p:txBody>
      </p:sp>
      <p:sp>
        <p:nvSpPr>
          <p:cNvPr id="48" name="TextBox 47"/>
          <p:cNvSpPr txBox="1"/>
          <p:nvPr/>
        </p:nvSpPr>
        <p:spPr>
          <a:xfrm>
            <a:off x="3672544" y="1613821"/>
            <a:ext cx="543739" cy="861774"/>
          </a:xfrm>
          <a:prstGeom prst="rect">
            <a:avLst/>
          </a:prstGeom>
          <a:noFill/>
        </p:spPr>
        <p:txBody>
          <a:bodyPr wrap="none" rtlCol="0">
            <a:spAutoFit/>
          </a:bodyPr>
          <a:lstStyle/>
          <a:p>
            <a:r>
              <a:rPr lang="en-US" sz="5000" b="1" dirty="0" smtClean="0">
                <a:solidFill>
                  <a:schemeClr val="accent1">
                    <a:lumMod val="75000"/>
                  </a:schemeClr>
                </a:solidFill>
              </a:rPr>
              <a:t>3</a:t>
            </a:r>
            <a:endParaRPr lang="en-US" sz="5000" b="1" dirty="0">
              <a:solidFill>
                <a:schemeClr val="accent1">
                  <a:lumMod val="75000"/>
                </a:schemeClr>
              </a:solidFill>
            </a:endParaRPr>
          </a:p>
        </p:txBody>
      </p:sp>
    </p:spTree>
    <p:extLst>
      <p:ext uri="{BB962C8B-B14F-4D97-AF65-F5344CB8AC3E}">
        <p14:creationId xmlns:p14="http://schemas.microsoft.com/office/powerpoint/2010/main" val="94206425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2937545" y="798674"/>
            <a:ext cx="6038293" cy="857250"/>
          </a:xfrm>
        </p:spPr>
        <p:txBody>
          <a:bodyPr/>
          <a:lstStyle/>
          <a:p>
            <a:r>
              <a:rPr lang="en-US" altLang="en-US" sz="4000" dirty="0" smtClean="0"/>
              <a:t>Determine your budget</a:t>
            </a:r>
          </a:p>
        </p:txBody>
      </p:sp>
      <p:sp>
        <p:nvSpPr>
          <p:cNvPr id="11267" name="Content Placeholder 2"/>
          <p:cNvSpPr>
            <a:spLocks noGrp="1"/>
          </p:cNvSpPr>
          <p:nvPr>
            <p:ph idx="1"/>
          </p:nvPr>
        </p:nvSpPr>
        <p:spPr>
          <a:xfrm>
            <a:off x="2937544" y="1792453"/>
            <a:ext cx="5621337" cy="2137961"/>
          </a:xfrm>
        </p:spPr>
        <p:txBody>
          <a:bodyPr/>
          <a:lstStyle/>
          <a:p>
            <a:pPr marL="0" indent="0">
              <a:buNone/>
            </a:pPr>
            <a:r>
              <a:rPr lang="en-US" altLang="en-US" sz="1800" dirty="0" smtClean="0"/>
              <a:t>A down payment of less than 20% usually requires private mortgage insurance.</a:t>
            </a:r>
            <a:br>
              <a:rPr lang="en-US" altLang="en-US" sz="1800" dirty="0" smtClean="0"/>
            </a:br>
            <a:endParaRPr lang="en-US" altLang="en-US" sz="1800" dirty="0" smtClean="0"/>
          </a:p>
          <a:p>
            <a:pPr marL="0" indent="0">
              <a:buNone/>
            </a:pPr>
            <a:r>
              <a:rPr lang="en-US" altLang="en-US" sz="1800" dirty="0" smtClean="0"/>
              <a:t>Take into consideration that closing costs amount to around 5% of the home’s value </a:t>
            </a:r>
          </a:p>
          <a:p>
            <a:pPr marL="0" indent="0">
              <a:buNone/>
            </a:pPr>
            <a:r>
              <a:rPr lang="en-US" altLang="en-US" sz="1800" dirty="0" smtClean="0"/>
              <a:t>(i.e. $10,000 for a $200,000 home).</a:t>
            </a:r>
          </a:p>
        </p:txBody>
      </p:sp>
      <p:sp>
        <p:nvSpPr>
          <p:cNvPr id="4" name="TextBox 3"/>
          <p:cNvSpPr txBox="1"/>
          <p:nvPr/>
        </p:nvSpPr>
        <p:spPr>
          <a:xfrm>
            <a:off x="457838" y="235500"/>
            <a:ext cx="1960794" cy="3939540"/>
          </a:xfrm>
          <a:prstGeom prst="rect">
            <a:avLst/>
          </a:prstGeom>
          <a:noFill/>
        </p:spPr>
        <p:txBody>
          <a:bodyPr wrap="none" rtlCol="0">
            <a:spAutoFit/>
          </a:bodyPr>
          <a:lstStyle/>
          <a:p>
            <a:pPr algn="r"/>
            <a:r>
              <a:rPr lang="en-US" sz="25000" dirty="0">
                <a:solidFill>
                  <a:schemeClr val="accent4"/>
                </a:solidFill>
              </a:rPr>
              <a:t>1</a:t>
            </a:r>
          </a:p>
        </p:txBody>
      </p:sp>
      <p:cxnSp>
        <p:nvCxnSpPr>
          <p:cNvPr id="5" name="Straight Connector 4"/>
          <p:cNvCxnSpPr/>
          <p:nvPr/>
        </p:nvCxnSpPr>
        <p:spPr>
          <a:xfrm>
            <a:off x="2576676" y="1014083"/>
            <a:ext cx="0" cy="2768171"/>
          </a:xfrm>
          <a:prstGeom prst="line">
            <a:avLst/>
          </a:prstGeom>
          <a:ln w="3175" cmpd="sng">
            <a:solidFill>
              <a:schemeClr val="accent3"/>
            </a:solidFill>
            <a:prstDash val="dash"/>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8734580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2933030" y="1205331"/>
            <a:ext cx="5324329" cy="857250"/>
          </a:xfrm>
        </p:spPr>
        <p:txBody>
          <a:bodyPr/>
          <a:lstStyle/>
          <a:p>
            <a:r>
              <a:rPr lang="en-US" altLang="en-US" sz="4000" dirty="0" smtClean="0"/>
              <a:t>Select your lender</a:t>
            </a:r>
          </a:p>
        </p:txBody>
      </p:sp>
      <p:sp>
        <p:nvSpPr>
          <p:cNvPr id="11267" name="Content Placeholder 2"/>
          <p:cNvSpPr>
            <a:spLocks noGrp="1"/>
          </p:cNvSpPr>
          <p:nvPr>
            <p:ph idx="1"/>
          </p:nvPr>
        </p:nvSpPr>
        <p:spPr>
          <a:xfrm>
            <a:off x="2942167" y="2190750"/>
            <a:ext cx="5324329" cy="1050626"/>
          </a:xfrm>
        </p:spPr>
        <p:txBody>
          <a:bodyPr/>
          <a:lstStyle/>
          <a:p>
            <a:pPr marL="0" indent="0">
              <a:buNone/>
            </a:pPr>
            <a:r>
              <a:rPr lang="en-US" sz="1800" dirty="0">
                <a:latin typeface="Century Gothic" panose="020B0502020202020204" pitchFamily="34" charset="0"/>
              </a:rPr>
              <a:t>Provide financial details to your lender.</a:t>
            </a:r>
            <a:endParaRPr lang="en-US" altLang="en-US" sz="1800" dirty="0"/>
          </a:p>
          <a:p>
            <a:pPr marL="0" indent="0">
              <a:buNone/>
            </a:pPr>
            <a:endParaRPr lang="en-US" altLang="en-US" sz="1400" dirty="0" smtClean="0"/>
          </a:p>
          <a:p>
            <a:pPr marL="0" indent="0">
              <a:buNone/>
            </a:pPr>
            <a:r>
              <a:rPr lang="en-US" altLang="en-US" sz="1800" dirty="0" smtClean="0"/>
              <a:t>Save time by getting pre-approved for your mortgage rate and amount.</a:t>
            </a:r>
          </a:p>
          <a:p>
            <a:pPr marL="0" indent="0">
              <a:buNone/>
            </a:pPr>
            <a:endParaRPr lang="en-US" altLang="en-US" sz="1800" dirty="0"/>
          </a:p>
          <a:p>
            <a:pPr marL="457200" indent="-457200">
              <a:buFont typeface="+mj-lt"/>
              <a:buAutoNum type="arabicPeriod"/>
            </a:pPr>
            <a:endParaRPr lang="en-US" altLang="en-US" sz="1800" dirty="0" smtClean="0"/>
          </a:p>
        </p:txBody>
      </p:sp>
      <p:cxnSp>
        <p:nvCxnSpPr>
          <p:cNvPr id="3" name="Straight Connector 2"/>
          <p:cNvCxnSpPr/>
          <p:nvPr/>
        </p:nvCxnSpPr>
        <p:spPr>
          <a:xfrm>
            <a:off x="2576676" y="1014083"/>
            <a:ext cx="0" cy="2768171"/>
          </a:xfrm>
          <a:prstGeom prst="line">
            <a:avLst/>
          </a:prstGeom>
          <a:ln w="3175" cmpd="sng">
            <a:solidFill>
              <a:schemeClr val="accent3"/>
            </a:solidFill>
            <a:prstDash val="dash"/>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457838" y="235500"/>
            <a:ext cx="1960794" cy="3939540"/>
          </a:xfrm>
          <a:prstGeom prst="rect">
            <a:avLst/>
          </a:prstGeom>
          <a:noFill/>
        </p:spPr>
        <p:txBody>
          <a:bodyPr wrap="none" rtlCol="0">
            <a:spAutoFit/>
          </a:bodyPr>
          <a:lstStyle/>
          <a:p>
            <a:pPr algn="r"/>
            <a:r>
              <a:rPr lang="en-US" sz="25000" dirty="0">
                <a:solidFill>
                  <a:srgbClr val="81BD41"/>
                </a:solidFill>
              </a:rPr>
              <a:t>2</a:t>
            </a:r>
          </a:p>
        </p:txBody>
      </p:sp>
    </p:spTree>
    <p:extLst>
      <p:ext uri="{BB962C8B-B14F-4D97-AF65-F5344CB8AC3E}">
        <p14:creationId xmlns:p14="http://schemas.microsoft.com/office/powerpoint/2010/main" val="131045732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2937544" y="1462993"/>
            <a:ext cx="5621337" cy="857250"/>
          </a:xfrm>
        </p:spPr>
        <p:txBody>
          <a:bodyPr/>
          <a:lstStyle/>
          <a:p>
            <a:r>
              <a:rPr lang="en-US" altLang="en-US" sz="4000" dirty="0" smtClean="0"/>
              <a:t>Find your home</a:t>
            </a:r>
          </a:p>
        </p:txBody>
      </p:sp>
      <p:sp>
        <p:nvSpPr>
          <p:cNvPr id="11267" name="Content Placeholder 2"/>
          <p:cNvSpPr>
            <a:spLocks noGrp="1"/>
          </p:cNvSpPr>
          <p:nvPr>
            <p:ph idx="1"/>
          </p:nvPr>
        </p:nvSpPr>
        <p:spPr>
          <a:xfrm>
            <a:off x="2937544" y="2443624"/>
            <a:ext cx="5866095" cy="2149037"/>
          </a:xfrm>
        </p:spPr>
        <p:txBody>
          <a:bodyPr/>
          <a:lstStyle/>
          <a:p>
            <a:pPr marL="0" indent="0">
              <a:buNone/>
            </a:pPr>
            <a:r>
              <a:rPr lang="en-US" altLang="en-US" sz="1800" dirty="0"/>
              <a:t>Discover homes in your desired location by working with a real estate agent or by using free mobile apps like </a:t>
            </a:r>
            <a:r>
              <a:rPr lang="en-US" altLang="en-US" sz="1800" dirty="0" smtClean="0"/>
              <a:t>Zillow, </a:t>
            </a:r>
            <a:r>
              <a:rPr lang="en-US" altLang="en-US" sz="1800" dirty="0" err="1" smtClean="0"/>
              <a:t>Redfin</a:t>
            </a:r>
            <a:r>
              <a:rPr lang="en-US" altLang="en-US" sz="1800" dirty="0" smtClean="0"/>
              <a:t> or </a:t>
            </a:r>
            <a:r>
              <a:rPr lang="en-US" altLang="en-US" sz="1800" dirty="0"/>
              <a:t>Trulia</a:t>
            </a:r>
            <a:r>
              <a:rPr lang="en-US" altLang="en-US" sz="1800" dirty="0" smtClean="0"/>
              <a:t>.</a:t>
            </a:r>
          </a:p>
          <a:p>
            <a:pPr marL="0" indent="0">
              <a:buNone/>
            </a:pPr>
            <a:endParaRPr lang="en-US" altLang="en-US" sz="1800" dirty="0"/>
          </a:p>
          <a:p>
            <a:pPr marL="0" indent="0">
              <a:buNone/>
            </a:pPr>
            <a:endParaRPr lang="en-US" altLang="en-US" sz="1800" dirty="0" smtClean="0"/>
          </a:p>
          <a:p>
            <a:pPr marL="0" indent="0">
              <a:buNone/>
            </a:pPr>
            <a:endParaRPr lang="en-US" altLang="en-US" sz="1800" dirty="0"/>
          </a:p>
          <a:p>
            <a:pPr marL="0" indent="0">
              <a:buNone/>
            </a:pPr>
            <a:endParaRPr lang="en-US" altLang="en-US" sz="1800" dirty="0" smtClean="0"/>
          </a:p>
        </p:txBody>
      </p:sp>
      <p:cxnSp>
        <p:nvCxnSpPr>
          <p:cNvPr id="4" name="Straight Connector 3"/>
          <p:cNvCxnSpPr/>
          <p:nvPr/>
        </p:nvCxnSpPr>
        <p:spPr>
          <a:xfrm>
            <a:off x="2576676" y="1014083"/>
            <a:ext cx="0" cy="2768171"/>
          </a:xfrm>
          <a:prstGeom prst="line">
            <a:avLst/>
          </a:prstGeom>
          <a:ln w="3175" cmpd="sng">
            <a:solidFill>
              <a:schemeClr val="accent3"/>
            </a:solidFill>
            <a:prstDash val="dash"/>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57200" y="235500"/>
            <a:ext cx="1961432" cy="3939540"/>
          </a:xfrm>
          <a:prstGeom prst="rect">
            <a:avLst/>
          </a:prstGeom>
          <a:noFill/>
        </p:spPr>
        <p:txBody>
          <a:bodyPr wrap="none" rtlCol="0">
            <a:spAutoFit/>
          </a:bodyPr>
          <a:lstStyle/>
          <a:p>
            <a:pPr algn="r"/>
            <a:r>
              <a:rPr lang="en-US" sz="25000" dirty="0" smtClean="0">
                <a:solidFill>
                  <a:srgbClr val="81BD41"/>
                </a:solidFill>
              </a:rPr>
              <a:t>3</a:t>
            </a:r>
            <a:endParaRPr lang="en-US" sz="25000" dirty="0">
              <a:solidFill>
                <a:srgbClr val="81BD41"/>
              </a:solidFill>
            </a:endParaRPr>
          </a:p>
        </p:txBody>
      </p:sp>
    </p:spTree>
    <p:extLst>
      <p:ext uri="{BB962C8B-B14F-4D97-AF65-F5344CB8AC3E}">
        <p14:creationId xmlns:p14="http://schemas.microsoft.com/office/powerpoint/2010/main" val="256115923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a:xfrm>
            <a:off x="2937544" y="2026493"/>
            <a:ext cx="6078538" cy="1825541"/>
          </a:xfrm>
        </p:spPr>
        <p:txBody>
          <a:bodyPr>
            <a:normAutofit/>
          </a:bodyPr>
          <a:lstStyle/>
          <a:p>
            <a:pPr marL="0" indent="0">
              <a:buNone/>
            </a:pPr>
            <a:r>
              <a:rPr lang="en-US" altLang="en-US" sz="1800" dirty="0" smtClean="0"/>
              <a:t>Identify </a:t>
            </a:r>
            <a:r>
              <a:rPr lang="en-US" altLang="en-US" sz="1800" dirty="0"/>
              <a:t>the right home for the right price with help from your real estate </a:t>
            </a:r>
            <a:r>
              <a:rPr lang="en-US" altLang="en-US" sz="1800" dirty="0" smtClean="0"/>
              <a:t>agent, </a:t>
            </a:r>
            <a:r>
              <a:rPr lang="en-US" altLang="en-US" sz="1800" dirty="0"/>
              <a:t>and submit an offer.</a:t>
            </a:r>
          </a:p>
          <a:p>
            <a:pPr marL="0" indent="0">
              <a:buNone/>
            </a:pPr>
            <a:endParaRPr lang="en-US" sz="1800" dirty="0" smtClean="0"/>
          </a:p>
          <a:p>
            <a:pPr marL="0" indent="0">
              <a:buNone/>
            </a:pPr>
            <a:r>
              <a:rPr lang="en-US" sz="1800" dirty="0" smtClean="0"/>
              <a:t>If the offer is accepted, you are ready to begin </a:t>
            </a:r>
            <a:br>
              <a:rPr lang="en-US" sz="1800" dirty="0" smtClean="0"/>
            </a:br>
            <a:r>
              <a:rPr lang="en-US" sz="1800" dirty="0" smtClean="0"/>
              <a:t>the closing process. </a:t>
            </a:r>
          </a:p>
        </p:txBody>
      </p:sp>
      <p:cxnSp>
        <p:nvCxnSpPr>
          <p:cNvPr id="4" name="Straight Connector 3"/>
          <p:cNvCxnSpPr/>
          <p:nvPr/>
        </p:nvCxnSpPr>
        <p:spPr>
          <a:xfrm>
            <a:off x="2576676" y="1014083"/>
            <a:ext cx="0" cy="2768171"/>
          </a:xfrm>
          <a:prstGeom prst="line">
            <a:avLst/>
          </a:prstGeom>
          <a:ln w="3175" cmpd="sng">
            <a:solidFill>
              <a:schemeClr val="accent3"/>
            </a:solidFill>
            <a:prstDash val="dash"/>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57200" y="235500"/>
            <a:ext cx="1961432" cy="3939540"/>
          </a:xfrm>
          <a:prstGeom prst="rect">
            <a:avLst/>
          </a:prstGeom>
          <a:noFill/>
        </p:spPr>
        <p:txBody>
          <a:bodyPr wrap="none" rtlCol="0">
            <a:spAutoFit/>
          </a:bodyPr>
          <a:lstStyle/>
          <a:p>
            <a:pPr algn="r"/>
            <a:r>
              <a:rPr lang="en-US" sz="25000" dirty="0" smtClean="0">
                <a:solidFill>
                  <a:srgbClr val="81BD41"/>
                </a:solidFill>
              </a:rPr>
              <a:t>4</a:t>
            </a:r>
            <a:endParaRPr lang="en-US" sz="25000" dirty="0">
              <a:solidFill>
                <a:srgbClr val="81BD41"/>
              </a:solidFill>
            </a:endParaRPr>
          </a:p>
        </p:txBody>
      </p:sp>
      <p:sp>
        <p:nvSpPr>
          <p:cNvPr id="7" name="Title 1"/>
          <p:cNvSpPr>
            <a:spLocks noGrp="1"/>
          </p:cNvSpPr>
          <p:nvPr>
            <p:ph type="title"/>
          </p:nvPr>
        </p:nvSpPr>
        <p:spPr>
          <a:xfrm>
            <a:off x="2937544" y="1041364"/>
            <a:ext cx="5621337" cy="857250"/>
          </a:xfrm>
        </p:spPr>
        <p:txBody>
          <a:bodyPr/>
          <a:lstStyle/>
          <a:p>
            <a:r>
              <a:rPr lang="en-US" altLang="en-US" sz="4000" dirty="0" smtClean="0"/>
              <a:t>Secure your offer</a:t>
            </a:r>
          </a:p>
        </p:txBody>
      </p:sp>
    </p:spTree>
    <p:extLst>
      <p:ext uri="{BB962C8B-B14F-4D97-AF65-F5344CB8AC3E}">
        <p14:creationId xmlns:p14="http://schemas.microsoft.com/office/powerpoint/2010/main" val="70259200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7688" y="1619349"/>
            <a:ext cx="6273424" cy="857250"/>
          </a:xfrm>
        </p:spPr>
        <p:txBody>
          <a:bodyPr>
            <a:noAutofit/>
          </a:bodyPr>
          <a:lstStyle/>
          <a:p>
            <a:r>
              <a:rPr lang="en-US" sz="4000" b="1" dirty="0" smtClean="0"/>
              <a:t>Select your</a:t>
            </a:r>
            <a:br>
              <a:rPr lang="en-US" sz="4000" b="1" dirty="0" smtClean="0"/>
            </a:br>
            <a:r>
              <a:rPr lang="en-US" sz="4000" b="1" dirty="0" smtClean="0"/>
              <a:t>title insurance company and </a:t>
            </a:r>
            <a:r>
              <a:rPr lang="en-US" sz="4000" dirty="0" smtClean="0"/>
              <a:t>closing</a:t>
            </a:r>
            <a:r>
              <a:rPr lang="en-US" sz="4000" b="1" dirty="0" smtClean="0"/>
              <a:t> agent</a:t>
            </a:r>
            <a:endParaRPr lang="en-US" sz="4000" b="1" dirty="0"/>
          </a:p>
        </p:txBody>
      </p:sp>
      <p:sp>
        <p:nvSpPr>
          <p:cNvPr id="3" name="Subtitle 2"/>
          <p:cNvSpPr>
            <a:spLocks noGrp="1"/>
          </p:cNvSpPr>
          <p:nvPr>
            <p:ph idx="1"/>
          </p:nvPr>
        </p:nvSpPr>
        <p:spPr>
          <a:xfrm>
            <a:off x="2937687" y="2602730"/>
            <a:ext cx="5943620" cy="1585719"/>
          </a:xfrm>
        </p:spPr>
        <p:txBody>
          <a:bodyPr>
            <a:normAutofit fontScale="92500" lnSpcReduction="20000"/>
          </a:bodyPr>
          <a:lstStyle/>
          <a:p>
            <a:pPr marL="0" indent="0">
              <a:buNone/>
            </a:pPr>
            <a:r>
              <a:rPr lang="en-US" sz="1800" dirty="0" smtClean="0"/>
              <a:t>Your title professional examines land records to ensure the seller can transfer title to the new owner. </a:t>
            </a:r>
          </a:p>
          <a:p>
            <a:pPr marL="0" indent="0">
              <a:buNone/>
            </a:pPr>
            <a:endParaRPr lang="en-US" sz="1800" dirty="0"/>
          </a:p>
          <a:p>
            <a:pPr marL="0" indent="0">
              <a:buNone/>
            </a:pPr>
            <a:r>
              <a:rPr lang="en-US" sz="1800" dirty="0" smtClean="0"/>
              <a:t>A closing agent is the neutral party who coordinates among the seller, buyer and lender to transfer all documents and disburse funds.</a:t>
            </a:r>
          </a:p>
        </p:txBody>
      </p:sp>
      <p:cxnSp>
        <p:nvCxnSpPr>
          <p:cNvPr id="4" name="Straight Connector 3"/>
          <p:cNvCxnSpPr/>
          <p:nvPr/>
        </p:nvCxnSpPr>
        <p:spPr>
          <a:xfrm>
            <a:off x="2576676" y="1014083"/>
            <a:ext cx="0" cy="2768171"/>
          </a:xfrm>
          <a:prstGeom prst="line">
            <a:avLst/>
          </a:prstGeom>
          <a:ln w="3175" cmpd="sng">
            <a:solidFill>
              <a:schemeClr val="accent3"/>
            </a:solidFill>
            <a:prstDash val="dash"/>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457839" y="235500"/>
            <a:ext cx="1960793" cy="3939540"/>
          </a:xfrm>
          <a:prstGeom prst="rect">
            <a:avLst/>
          </a:prstGeom>
          <a:noFill/>
        </p:spPr>
        <p:txBody>
          <a:bodyPr wrap="none" rtlCol="0">
            <a:spAutoFit/>
          </a:bodyPr>
          <a:lstStyle/>
          <a:p>
            <a:pPr algn="r"/>
            <a:r>
              <a:rPr lang="en-US" sz="25000" dirty="0" smtClean="0">
                <a:solidFill>
                  <a:srgbClr val="81BD41"/>
                </a:solidFill>
              </a:rPr>
              <a:t>5</a:t>
            </a:r>
            <a:endParaRPr lang="en-US" sz="25000" dirty="0">
              <a:solidFill>
                <a:srgbClr val="81BD41"/>
              </a:solidFill>
            </a:endParaRPr>
          </a:p>
        </p:txBody>
      </p:sp>
    </p:spTree>
    <p:extLst>
      <p:ext uri="{BB962C8B-B14F-4D97-AF65-F5344CB8AC3E}">
        <p14:creationId xmlns:p14="http://schemas.microsoft.com/office/powerpoint/2010/main" val="190080144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9414" y="1505047"/>
            <a:ext cx="5148688" cy="857250"/>
          </a:xfrm>
        </p:spPr>
        <p:txBody>
          <a:bodyPr>
            <a:noAutofit/>
          </a:bodyPr>
          <a:lstStyle/>
          <a:p>
            <a:r>
              <a:rPr lang="en-US" sz="4000" b="1" dirty="0" smtClean="0"/>
              <a:t>Get title insurance for peace of mind</a:t>
            </a:r>
            <a:endParaRPr lang="en-US" sz="4000" b="1" dirty="0"/>
          </a:p>
        </p:txBody>
      </p:sp>
      <p:sp>
        <p:nvSpPr>
          <p:cNvPr id="3" name="Subtitle 2"/>
          <p:cNvSpPr>
            <a:spLocks noGrp="1"/>
          </p:cNvSpPr>
          <p:nvPr>
            <p:ph idx="1"/>
          </p:nvPr>
        </p:nvSpPr>
        <p:spPr>
          <a:xfrm>
            <a:off x="2919415" y="2501188"/>
            <a:ext cx="5996862" cy="1759812"/>
          </a:xfrm>
        </p:spPr>
        <p:txBody>
          <a:bodyPr>
            <a:noAutofit/>
          </a:bodyPr>
          <a:lstStyle/>
          <a:p>
            <a:pPr marL="0" indent="0">
              <a:buNone/>
            </a:pPr>
            <a:r>
              <a:rPr lang="en-US" sz="1800" dirty="0"/>
              <a:t>Owner’s title insurance protects your property </a:t>
            </a:r>
            <a:r>
              <a:rPr lang="en-US" sz="1800" dirty="0" smtClean="0"/>
              <a:t>rights.</a:t>
            </a:r>
            <a:endParaRPr lang="en-US" sz="1800" dirty="0"/>
          </a:p>
          <a:p>
            <a:pPr marL="0" indent="0">
              <a:buNone/>
            </a:pPr>
            <a:endParaRPr lang="en-US" sz="1400" dirty="0"/>
          </a:p>
          <a:p>
            <a:pPr marL="0" indent="0">
              <a:buNone/>
            </a:pPr>
            <a:r>
              <a:rPr lang="en-US" sz="1800" dirty="0" smtClean="0"/>
              <a:t>Remember, lender’s title insurance only protects </a:t>
            </a:r>
            <a:r>
              <a:rPr lang="en-US" sz="1800" dirty="0"/>
              <a:t>your bank’s financial </a:t>
            </a:r>
            <a:r>
              <a:rPr lang="en-US" sz="1800" dirty="0" smtClean="0"/>
              <a:t>investment.</a:t>
            </a:r>
            <a:endParaRPr lang="en-US" sz="1800" dirty="0"/>
          </a:p>
        </p:txBody>
      </p:sp>
      <p:cxnSp>
        <p:nvCxnSpPr>
          <p:cNvPr id="4" name="Straight Connector 3"/>
          <p:cNvCxnSpPr/>
          <p:nvPr/>
        </p:nvCxnSpPr>
        <p:spPr>
          <a:xfrm>
            <a:off x="2576676" y="1014083"/>
            <a:ext cx="0" cy="2768171"/>
          </a:xfrm>
          <a:prstGeom prst="line">
            <a:avLst/>
          </a:prstGeom>
          <a:ln w="3175" cmpd="sng">
            <a:solidFill>
              <a:schemeClr val="accent3"/>
            </a:solidFill>
            <a:prstDash val="dash"/>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57200" y="235500"/>
            <a:ext cx="1961432" cy="3939540"/>
          </a:xfrm>
          <a:prstGeom prst="rect">
            <a:avLst/>
          </a:prstGeom>
          <a:noFill/>
        </p:spPr>
        <p:txBody>
          <a:bodyPr wrap="none" rtlCol="0">
            <a:spAutoFit/>
          </a:bodyPr>
          <a:lstStyle/>
          <a:p>
            <a:pPr algn="r"/>
            <a:r>
              <a:rPr lang="en-US" sz="25000" dirty="0" smtClean="0">
                <a:solidFill>
                  <a:srgbClr val="81BD41"/>
                </a:solidFill>
              </a:rPr>
              <a:t>6</a:t>
            </a:r>
            <a:endParaRPr lang="en-US" sz="25000" dirty="0">
              <a:solidFill>
                <a:srgbClr val="81BD41"/>
              </a:solidFill>
            </a:endParaRPr>
          </a:p>
        </p:txBody>
      </p:sp>
    </p:spTree>
    <p:extLst>
      <p:ext uri="{BB962C8B-B14F-4D97-AF65-F5344CB8AC3E}">
        <p14:creationId xmlns:p14="http://schemas.microsoft.com/office/powerpoint/2010/main" val="46931035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9412" y="1425182"/>
            <a:ext cx="6681787" cy="857250"/>
          </a:xfrm>
        </p:spPr>
        <p:txBody>
          <a:bodyPr>
            <a:noAutofit/>
          </a:bodyPr>
          <a:lstStyle/>
          <a:p>
            <a:r>
              <a:rPr lang="en-US" sz="4000" b="1" dirty="0" smtClean="0"/>
              <a:t>Review closing documents</a:t>
            </a:r>
            <a:endParaRPr lang="en-US" sz="4000" b="1" dirty="0"/>
          </a:p>
        </p:txBody>
      </p:sp>
      <p:sp>
        <p:nvSpPr>
          <p:cNvPr id="3" name="Subtitle 2"/>
          <p:cNvSpPr>
            <a:spLocks noGrp="1"/>
          </p:cNvSpPr>
          <p:nvPr>
            <p:ph idx="1"/>
          </p:nvPr>
        </p:nvSpPr>
        <p:spPr>
          <a:xfrm>
            <a:off x="2919413" y="2433306"/>
            <a:ext cx="5998443" cy="1379168"/>
          </a:xfrm>
        </p:spPr>
        <p:txBody>
          <a:bodyPr>
            <a:normAutofit fontScale="92500" lnSpcReduction="10000"/>
          </a:bodyPr>
          <a:lstStyle/>
          <a:p>
            <a:pPr marL="0" indent="0">
              <a:buNone/>
            </a:pPr>
            <a:r>
              <a:rPr lang="en-US" sz="1800" dirty="0"/>
              <a:t>By law, you must be provided a </a:t>
            </a:r>
            <a:r>
              <a:rPr lang="en-US" sz="1800" dirty="0" smtClean="0"/>
              <a:t>five-page </a:t>
            </a:r>
            <a:r>
              <a:rPr lang="en-US" sz="1800" dirty="0"/>
              <a:t>Closing Disclosure </a:t>
            </a:r>
            <a:r>
              <a:rPr lang="en-US" sz="1800" dirty="0" smtClean="0"/>
              <a:t>three </a:t>
            </a:r>
            <a:r>
              <a:rPr lang="en-US" sz="1800" dirty="0"/>
              <a:t>business days prior to closing. </a:t>
            </a:r>
            <a:endParaRPr lang="en-US" sz="1800" dirty="0" smtClean="0"/>
          </a:p>
          <a:p>
            <a:pPr marL="0" indent="0">
              <a:buNone/>
            </a:pPr>
            <a:endParaRPr lang="en-US" sz="1500" dirty="0"/>
          </a:p>
          <a:p>
            <a:pPr marL="0" indent="0">
              <a:buNone/>
            </a:pPr>
            <a:r>
              <a:rPr lang="en-US" sz="1800" dirty="0" smtClean="0"/>
              <a:t>The </a:t>
            </a:r>
            <a:r>
              <a:rPr lang="en-US" sz="1800" dirty="0"/>
              <a:t>Closing Disclosure contains the actual terms and costs of your transaction. </a:t>
            </a:r>
          </a:p>
        </p:txBody>
      </p:sp>
      <p:cxnSp>
        <p:nvCxnSpPr>
          <p:cNvPr id="4" name="Straight Connector 3"/>
          <p:cNvCxnSpPr/>
          <p:nvPr/>
        </p:nvCxnSpPr>
        <p:spPr>
          <a:xfrm>
            <a:off x="2576676" y="1014083"/>
            <a:ext cx="0" cy="2768171"/>
          </a:xfrm>
          <a:prstGeom prst="line">
            <a:avLst/>
          </a:prstGeom>
          <a:ln w="3175" cmpd="sng">
            <a:solidFill>
              <a:schemeClr val="accent3"/>
            </a:solidFill>
            <a:prstDash val="dash"/>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57200" y="235500"/>
            <a:ext cx="1961432" cy="3939540"/>
          </a:xfrm>
          <a:prstGeom prst="rect">
            <a:avLst/>
          </a:prstGeom>
          <a:noFill/>
        </p:spPr>
        <p:txBody>
          <a:bodyPr wrap="none" rtlCol="0">
            <a:spAutoFit/>
          </a:bodyPr>
          <a:lstStyle/>
          <a:p>
            <a:pPr algn="r"/>
            <a:r>
              <a:rPr lang="en-US" sz="25000" dirty="0" smtClean="0">
                <a:solidFill>
                  <a:srgbClr val="81BD41"/>
                </a:solidFill>
              </a:rPr>
              <a:t>7</a:t>
            </a:r>
            <a:endParaRPr lang="en-US" sz="25000" dirty="0">
              <a:solidFill>
                <a:srgbClr val="81BD41"/>
              </a:solidFill>
            </a:endParaRPr>
          </a:p>
        </p:txBody>
      </p:sp>
    </p:spTree>
    <p:extLst>
      <p:ext uri="{BB962C8B-B14F-4D97-AF65-F5344CB8AC3E}">
        <p14:creationId xmlns:p14="http://schemas.microsoft.com/office/powerpoint/2010/main" val="142343911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ALTA_PPT_Template_v1">
  <a:themeElements>
    <a:clrScheme name="Custom 3">
      <a:dk1>
        <a:srgbClr val="333333"/>
      </a:dk1>
      <a:lt1>
        <a:sysClr val="window" lastClr="FFFFFF"/>
      </a:lt1>
      <a:dk2>
        <a:srgbClr val="00A7B5"/>
      </a:dk2>
      <a:lt2>
        <a:srgbClr val="FFFFFF"/>
      </a:lt2>
      <a:accent1>
        <a:srgbClr val="CF4520"/>
      </a:accent1>
      <a:accent2>
        <a:srgbClr val="AB2328"/>
      </a:accent2>
      <a:accent3>
        <a:srgbClr val="717C7D"/>
      </a:accent3>
      <a:accent4>
        <a:srgbClr val="81BD41"/>
      </a:accent4>
      <a:accent5>
        <a:srgbClr val="101B42"/>
      </a:accent5>
      <a:accent6>
        <a:srgbClr val="FFA300"/>
      </a:accent6>
      <a:hlink>
        <a:srgbClr val="00A7B5"/>
      </a:hlink>
      <a:folHlink>
        <a:srgbClr val="717C7D"/>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360-ALTA_Template_PPT</Template>
  <TotalTime>1225</TotalTime>
  <Words>1424</Words>
  <Application>Microsoft Macintosh PowerPoint</Application>
  <PresentationFormat>On-screen Show (16:9)</PresentationFormat>
  <Paragraphs>161</Paragraphs>
  <Slides>13</Slides>
  <Notes>13</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ALTA_PPT_Template_v1</vt:lpstr>
      <vt:lpstr>THE HOMEBUYER CHECKLIST:  10 STEPS TO BUY YOUR HOME WITH CONFIDENCE</vt:lpstr>
      <vt:lpstr>The homebuyer checklist</vt:lpstr>
      <vt:lpstr>Determine your budget</vt:lpstr>
      <vt:lpstr>Select your lender</vt:lpstr>
      <vt:lpstr>Find your home</vt:lpstr>
      <vt:lpstr>Secure your offer</vt:lpstr>
      <vt:lpstr>Select your title insurance company and closing agent</vt:lpstr>
      <vt:lpstr>Get title insurance for peace of mind</vt:lpstr>
      <vt:lpstr>Review closing documents</vt:lpstr>
      <vt:lpstr>Sign closing documents and transfer funds</vt:lpstr>
      <vt:lpstr>Buy with confidence  at closing</vt:lpstr>
      <vt:lpstr>Receive your owner’s title insurance policy</vt:lpstr>
      <vt:lpstr>QUESTIONS?</vt:lpstr>
    </vt:vector>
  </TitlesOfParts>
  <Company>360 Live Media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HOMEBUYER CHECKLIST:  10 STEPS TO BUY YOUR HOME WITH CONFIDENCE</dc:title>
  <dc:creator>360 Live Media</dc:creator>
  <cp:lastModifiedBy>Patrick North</cp:lastModifiedBy>
  <cp:revision>139</cp:revision>
  <cp:lastPrinted>2015-08-20T12:08:12Z</cp:lastPrinted>
  <dcterms:created xsi:type="dcterms:W3CDTF">2015-07-01T13:45:15Z</dcterms:created>
  <dcterms:modified xsi:type="dcterms:W3CDTF">2017-06-29T20:37:39Z</dcterms:modified>
</cp:coreProperties>
</file>